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9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310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7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‹#›</a:t>
            </a:fld>
            <a:endParaRPr sz="1950" baseline="-854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‹#›</a:t>
            </a:fld>
            <a:endParaRPr sz="1950" baseline="-8547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‹#›</a:t>
            </a:fld>
            <a:endParaRPr sz="1950" baseline="-8547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‹#›</a:t>
            </a:fld>
            <a:endParaRPr sz="1950" baseline="-8547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‹#›</a:t>
            </a:fld>
            <a:endParaRPr sz="1950" baseline="-8547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70703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38099">
            <a:solidFill>
              <a:srgbClr val="2626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469614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0"/>
                </a:moveTo>
                <a:lnTo>
                  <a:pt x="9143999" y="0"/>
                </a:lnTo>
                <a:lnTo>
                  <a:pt x="9143999" y="447299"/>
                </a:lnTo>
                <a:lnTo>
                  <a:pt x="0" y="447299"/>
                </a:lnTo>
                <a:lnTo>
                  <a:pt x="0" y="0"/>
                </a:lnTo>
                <a:close/>
              </a:path>
            </a:pathLst>
          </a:custGeom>
          <a:solidFill>
            <a:srgbClr val="333399">
              <a:alpha val="426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67349" y="-43994"/>
            <a:ext cx="26093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896" y="958046"/>
            <a:ext cx="7922895" cy="1557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9021" y="4850712"/>
            <a:ext cx="8759190" cy="197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‹#›</a:t>
            </a:fld>
            <a:endParaRPr sz="1950" baseline="-8547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343" y="1207411"/>
            <a:ext cx="7529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alibri"/>
                <a:cs typeface="Calibri"/>
              </a:rPr>
              <a:t>CS294-158 Deep </a:t>
            </a:r>
            <a:r>
              <a:rPr sz="3600" b="1" spc="-10" dirty="0">
                <a:latin typeface="Calibri"/>
                <a:cs typeface="Calibri"/>
              </a:rPr>
              <a:t>Unsupervised</a:t>
            </a:r>
            <a:r>
              <a:rPr sz="3600" b="1" spc="-8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29841" y="4018660"/>
            <a:ext cx="527304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8989" marR="5080" indent="-2066925">
              <a:lnSpc>
                <a:spcPct val="1215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Pieter Abbeel, Peter Chen, Jonathan Ho, Aravind Srinivas  UC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Berkeley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9425" y="3008249"/>
            <a:ext cx="932926" cy="932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7425" y="3008250"/>
            <a:ext cx="932924" cy="932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1425" y="3020799"/>
            <a:ext cx="932924" cy="932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5420" y="3008250"/>
            <a:ext cx="932924" cy="945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7866" y="2169668"/>
            <a:ext cx="69888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Lecture 1c: Likelihood Models I: Autoregressive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8448" y="0"/>
            <a:ext cx="56959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Stochastic </a:t>
            </a:r>
            <a:r>
              <a:rPr spc="-10" dirty="0"/>
              <a:t>gradient</a:t>
            </a:r>
            <a:r>
              <a:rPr spc="-90" dirty="0"/>
              <a:t> </a:t>
            </a:r>
            <a:r>
              <a:rPr spc="-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896" y="803741"/>
            <a:ext cx="7930515" cy="330200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800" spc="-5" dirty="0">
                <a:latin typeface="Calibri"/>
                <a:cs typeface="Calibri"/>
              </a:rPr>
              <a:t>Maximum likelihood is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optimization problem. How do we solve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b="1" spc="-5" dirty="0">
                <a:latin typeface="Calibri"/>
                <a:cs typeface="Calibri"/>
              </a:rPr>
              <a:t>Stochastic gradient descent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(SGD).</a:t>
            </a:r>
            <a:endParaRPr sz="1800">
              <a:latin typeface="Calibri"/>
              <a:cs typeface="Calibri"/>
            </a:endParaRPr>
          </a:p>
          <a:p>
            <a:pPr marL="469900" indent="-299085">
              <a:lnSpc>
                <a:spcPct val="100000"/>
              </a:lnSpc>
              <a:spcBef>
                <a:spcPts val="1215"/>
              </a:spcBef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SGD minimizes expectations: for </a:t>
            </a:r>
            <a:r>
              <a:rPr sz="1800" dirty="0">
                <a:latin typeface="Calibri"/>
                <a:cs typeface="Calibri"/>
              </a:rPr>
              <a:t>f a </a:t>
            </a:r>
            <a:r>
              <a:rPr sz="1800" spc="-5" dirty="0">
                <a:latin typeface="Calibri"/>
                <a:cs typeface="Calibri"/>
              </a:rPr>
              <a:t>differentiable function of </a:t>
            </a:r>
            <a:r>
              <a:rPr sz="1800" dirty="0">
                <a:latin typeface="Arial"/>
                <a:cs typeface="Arial"/>
              </a:rPr>
              <a:t>θ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solves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Calibri"/>
              <a:buChar char="-"/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333CC"/>
              </a:buClr>
              <a:buFont typeface="Calibri"/>
              <a:buChar char="-"/>
            </a:pPr>
            <a:endParaRPr sz="1650">
              <a:latin typeface="Calibri"/>
              <a:cs typeface="Calibri"/>
            </a:endParaRPr>
          </a:p>
          <a:p>
            <a:pPr marL="469900" indent="-299085">
              <a:lnSpc>
                <a:spcPct val="100000"/>
              </a:lnSpc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With maximum likelihood, the optimization problem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Calibri"/>
              <a:buChar char="-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333CC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469900" marR="5080" indent="-299085">
              <a:lnSpc>
                <a:spcPct val="100699"/>
              </a:lnSpc>
              <a:buClr>
                <a:srgbClr val="3333CC"/>
              </a:buClr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1800" b="1" spc="-5" dirty="0">
                <a:latin typeface="Calibri"/>
                <a:cs typeface="Calibri"/>
              </a:rPr>
              <a:t>Why maximum likelihood </a:t>
            </a:r>
            <a:r>
              <a:rPr sz="1800" b="1" dirty="0">
                <a:latin typeface="Calibri"/>
                <a:cs typeface="Calibri"/>
              </a:rPr>
              <a:t>+ </a:t>
            </a:r>
            <a:r>
              <a:rPr sz="1800" b="1" spc="-5" dirty="0">
                <a:latin typeface="Calibri"/>
                <a:cs typeface="Calibri"/>
              </a:rPr>
              <a:t>SGD? </a:t>
            </a:r>
            <a:r>
              <a:rPr sz="1800" spc="-5" dirty="0">
                <a:latin typeface="Calibri"/>
                <a:cs typeface="Calibri"/>
              </a:rPr>
              <a:t>It works with large datasets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is compatible  with neural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4997" y="2243417"/>
            <a:ext cx="1653999" cy="36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6910" y="3116875"/>
            <a:ext cx="3170170" cy="36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10</a:t>
            </a:fld>
            <a:endParaRPr sz="1950" baseline="-854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7348" y="-43994"/>
            <a:ext cx="2904851" cy="1231106"/>
          </a:xfrm>
        </p:spPr>
        <p:txBody>
          <a:bodyPr/>
          <a:lstStyle/>
          <a:p>
            <a:r>
              <a:rPr lang="en-US" altLang="zh-CN" dirty="0" smtClean="0"/>
              <a:t>Homework 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742950"/>
            <a:ext cx="4343400" cy="39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0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0194" y="0"/>
            <a:ext cx="4257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Designing </a:t>
            </a:r>
            <a:r>
              <a:rPr spc="-10" dirty="0"/>
              <a:t>the</a:t>
            </a:r>
            <a:r>
              <a:rPr spc="-90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709" y="866606"/>
            <a:ext cx="8091805" cy="16770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1950" marR="68580" indent="-299085">
              <a:lnSpc>
                <a:spcPts val="2150"/>
              </a:lnSpc>
              <a:spcBef>
                <a:spcPts val="180"/>
              </a:spcBef>
              <a:buClr>
                <a:srgbClr val="3333CC"/>
              </a:buClr>
              <a:buChar char="-"/>
              <a:tabLst>
                <a:tab pos="361950" algn="l"/>
                <a:tab pos="362585" algn="l"/>
              </a:tabLst>
            </a:pPr>
            <a:r>
              <a:rPr sz="1800" b="1" spc="-5" dirty="0">
                <a:latin typeface="Calibri"/>
                <a:cs typeface="Calibri"/>
              </a:rPr>
              <a:t>Key requirement for maximum likelihood </a:t>
            </a:r>
            <a:r>
              <a:rPr sz="1800" b="1" dirty="0">
                <a:latin typeface="Calibri"/>
                <a:cs typeface="Calibri"/>
              </a:rPr>
              <a:t>+ </a:t>
            </a:r>
            <a:r>
              <a:rPr sz="1800" b="1" spc="-5" dirty="0">
                <a:latin typeface="Calibri"/>
                <a:cs typeface="Calibri"/>
              </a:rPr>
              <a:t>SGD: efficiently compute log p(x) and  its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gradient</a:t>
            </a:r>
            <a:endParaRPr sz="1800">
              <a:latin typeface="Calibri"/>
              <a:cs typeface="Calibri"/>
            </a:endParaRPr>
          </a:p>
          <a:p>
            <a:pPr marL="361950" indent="-299085">
              <a:lnSpc>
                <a:spcPts val="2100"/>
              </a:lnSpc>
              <a:buClr>
                <a:srgbClr val="3333CC"/>
              </a:buClr>
              <a:buChar char="-"/>
              <a:tabLst>
                <a:tab pos="361950" algn="l"/>
                <a:tab pos="362585" algn="l"/>
              </a:tabLst>
            </a:pPr>
            <a:r>
              <a:rPr sz="1800" b="1" spc="-5" dirty="0">
                <a:latin typeface="Calibri"/>
                <a:cs typeface="Calibri"/>
              </a:rPr>
              <a:t>We will choose models </a:t>
            </a:r>
            <a:r>
              <a:rPr sz="1800" b="1" spc="10" dirty="0">
                <a:latin typeface="Calibri"/>
                <a:cs typeface="Calibri"/>
              </a:rPr>
              <a:t>p</a:t>
            </a:r>
            <a:r>
              <a:rPr sz="1800" b="1" spc="15" baseline="-32407" dirty="0">
                <a:latin typeface="Arial"/>
                <a:cs typeface="Arial"/>
              </a:rPr>
              <a:t>θ </a:t>
            </a:r>
            <a:r>
              <a:rPr sz="1800" b="1" spc="-5" dirty="0">
                <a:latin typeface="Calibri"/>
                <a:cs typeface="Calibri"/>
              </a:rPr>
              <a:t>to be deep neural </a:t>
            </a:r>
            <a:r>
              <a:rPr sz="1800" b="1" dirty="0">
                <a:latin typeface="Calibri"/>
                <a:cs typeface="Calibri"/>
              </a:rPr>
              <a:t>networks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-5" dirty="0">
                <a:latin typeface="Calibri"/>
                <a:cs typeface="Calibri"/>
              </a:rPr>
              <a:t>which work in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regime</a:t>
            </a:r>
            <a:endParaRPr sz="180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Calibri"/>
                <a:cs typeface="Calibri"/>
              </a:rPr>
              <a:t>of high expressiveness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efficient computation (assuming specialized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hardware)</a:t>
            </a:r>
            <a:endParaRPr sz="1800">
              <a:latin typeface="Calibri"/>
              <a:cs typeface="Calibri"/>
            </a:endParaRPr>
          </a:p>
          <a:p>
            <a:pPr marL="361950" indent="-299085"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Char char="-"/>
              <a:tabLst>
                <a:tab pos="361950" algn="l"/>
                <a:tab pos="362585" algn="l"/>
              </a:tabLst>
            </a:pPr>
            <a:r>
              <a:rPr sz="1800" b="1" spc="-5" dirty="0">
                <a:latin typeface="Calibri"/>
                <a:cs typeface="Calibri"/>
              </a:rPr>
              <a:t>How exactly do we design these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networks?</a:t>
            </a:r>
            <a:endParaRPr sz="1800">
              <a:latin typeface="Calibri"/>
              <a:cs typeface="Calibri"/>
            </a:endParaRPr>
          </a:p>
          <a:p>
            <a:pPr marL="520065">
              <a:lnSpc>
                <a:spcPct val="100000"/>
              </a:lnSpc>
              <a:spcBef>
                <a:spcPts val="15"/>
              </a:spcBef>
              <a:tabLst>
                <a:tab pos="819150" algn="l"/>
              </a:tabLst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latin typeface="Calibri"/>
                <a:cs typeface="Calibri"/>
              </a:rPr>
              <a:t>Any setting of </a:t>
            </a:r>
            <a:r>
              <a:rPr sz="1800" dirty="0">
                <a:latin typeface="Arial"/>
                <a:cs typeface="Arial"/>
              </a:rPr>
              <a:t>θ </a:t>
            </a:r>
            <a:r>
              <a:rPr sz="1800" spc="-5" dirty="0">
                <a:latin typeface="Calibri"/>
                <a:cs typeface="Calibri"/>
              </a:rPr>
              <a:t>must define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valid probability distribution over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x: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1309" y="3237695"/>
            <a:ext cx="6931659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299085">
              <a:lnSpc>
                <a:spcPts val="2155"/>
              </a:lnSpc>
              <a:spcBef>
                <a:spcPts val="100"/>
              </a:spcBef>
              <a:buClr>
                <a:srgbClr val="FF0000"/>
              </a:buClr>
              <a:buFont typeface="Calibri"/>
              <a:buChar char="-"/>
              <a:tabLst>
                <a:tab pos="336550" algn="l"/>
                <a:tab pos="337185" algn="l"/>
              </a:tabLst>
            </a:pPr>
            <a:r>
              <a:rPr sz="1800" spc="-5" dirty="0">
                <a:latin typeface="Calibri"/>
                <a:cs typeface="Calibri"/>
              </a:rPr>
              <a:t>log p</a:t>
            </a:r>
            <a:r>
              <a:rPr sz="1800" spc="-7" baseline="-32407" dirty="0">
                <a:latin typeface="Arial"/>
                <a:cs typeface="Arial"/>
              </a:rPr>
              <a:t>θ</a:t>
            </a:r>
            <a:r>
              <a:rPr sz="1800" spc="-5" dirty="0">
                <a:latin typeface="Calibri"/>
                <a:cs typeface="Calibri"/>
              </a:rPr>
              <a:t>(x) should be easy to evaluate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differentiate with respect to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Arial"/>
                <a:cs typeface="Arial"/>
              </a:rPr>
              <a:t>θ</a:t>
            </a:r>
            <a:endParaRPr sz="1800">
              <a:latin typeface="Arial"/>
              <a:cs typeface="Arial"/>
            </a:endParaRPr>
          </a:p>
          <a:p>
            <a:pPr marL="336550" indent="-299085">
              <a:lnSpc>
                <a:spcPts val="2155"/>
              </a:lnSpc>
              <a:buClr>
                <a:srgbClr val="FF0000"/>
              </a:buClr>
              <a:buFont typeface="Calibri"/>
              <a:buChar char="-"/>
              <a:tabLst>
                <a:tab pos="336550" algn="l"/>
                <a:tab pos="337185" algn="l"/>
              </a:tabLst>
            </a:pPr>
            <a:r>
              <a:rPr sz="1800" spc="-5" dirty="0">
                <a:latin typeface="Calibri"/>
                <a:cs typeface="Calibri"/>
              </a:rPr>
              <a:t>This can be tricky to 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up!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3374" y="2731462"/>
            <a:ext cx="5117245" cy="479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12</a:t>
            </a:fld>
            <a:endParaRPr sz="1950" baseline="-854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498" y="0"/>
            <a:ext cx="5554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Bayes </a:t>
            </a:r>
            <a:r>
              <a:rPr spc="-5" dirty="0"/>
              <a:t>nets </a:t>
            </a:r>
            <a:r>
              <a:rPr dirty="0"/>
              <a:t>and </a:t>
            </a:r>
            <a:r>
              <a:rPr spc="-5" dirty="0"/>
              <a:t>neural</a:t>
            </a:r>
            <a:r>
              <a:rPr spc="-90" dirty="0"/>
              <a:t> </a:t>
            </a:r>
            <a:r>
              <a:rPr spc="-5" dirty="0"/>
              <a:t>nets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28600" y="958046"/>
            <a:ext cx="7922895" cy="1557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b="1" spc="-5" dirty="0">
                <a:latin typeface="Calibri"/>
                <a:cs typeface="Calibri"/>
              </a:rPr>
              <a:t>Main idea</a:t>
            </a:r>
            <a:r>
              <a:rPr spc="-5" dirty="0"/>
              <a:t>: place </a:t>
            </a:r>
            <a:r>
              <a:rPr dirty="0"/>
              <a:t>a </a:t>
            </a:r>
            <a:r>
              <a:rPr b="1" spc="-5" dirty="0">
                <a:latin typeface="Calibri"/>
                <a:cs typeface="Calibri"/>
              </a:rPr>
              <a:t>Bayes net </a:t>
            </a:r>
            <a:r>
              <a:rPr spc="-5" dirty="0"/>
              <a:t>structure (a directed </a:t>
            </a:r>
            <a:r>
              <a:rPr dirty="0"/>
              <a:t>acyclic </a:t>
            </a:r>
            <a:r>
              <a:rPr spc="-5" dirty="0"/>
              <a:t>graph) over the variables in  the data, </a:t>
            </a:r>
            <a:r>
              <a:rPr dirty="0"/>
              <a:t>and </a:t>
            </a:r>
            <a:r>
              <a:rPr spc="-5" dirty="0"/>
              <a:t>model the conditional distributions with neural</a:t>
            </a:r>
            <a:r>
              <a:rPr spc="-30" dirty="0"/>
              <a:t> </a:t>
            </a:r>
            <a:r>
              <a:rPr spc="-5" dirty="0"/>
              <a:t>networks.</a:t>
            </a:r>
          </a:p>
          <a:p>
            <a:pPr marL="12700" marR="4414520">
              <a:lnSpc>
                <a:spcPct val="100699"/>
              </a:lnSpc>
              <a:spcBef>
                <a:spcPts val="1200"/>
              </a:spcBef>
            </a:pPr>
            <a:r>
              <a:rPr b="1" spc="-5" dirty="0">
                <a:latin typeface="Calibri"/>
                <a:cs typeface="Calibri"/>
              </a:rPr>
              <a:t>Reduces the problem to designing co  variables</a:t>
            </a:r>
            <a:r>
              <a:rPr spc="-5" dirty="0"/>
              <a:t>. We know how to do this: t  </a:t>
            </a:r>
            <a:r>
              <a:rPr dirty="0"/>
              <a:t>as </a:t>
            </a:r>
            <a:r>
              <a:rPr spc="-5" dirty="0"/>
              <a:t>input, </a:t>
            </a:r>
            <a:r>
              <a:rPr dirty="0"/>
              <a:t>and </a:t>
            </a:r>
            <a:r>
              <a:rPr spc="-5" dirty="0"/>
              <a:t>outputs the</a:t>
            </a:r>
            <a:r>
              <a:rPr spc="-90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57600" y="1734016"/>
            <a:ext cx="4680585" cy="78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">
              <a:lnSpc>
                <a:spcPts val="1710"/>
              </a:lnSpc>
            </a:pPr>
            <a:r>
              <a:rPr sz="1800" b="1" spc="-5" dirty="0">
                <a:latin typeface="Calibri"/>
                <a:cs typeface="Calibri"/>
              </a:rPr>
              <a:t>nditional likelihood-based models for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single</a:t>
            </a:r>
            <a:endParaRPr sz="1800" dirty="0">
              <a:latin typeface="Calibri"/>
              <a:cs typeface="Calibri"/>
            </a:endParaRPr>
          </a:p>
          <a:p>
            <a:pPr marL="100330" indent="-100965">
              <a:lnSpc>
                <a:spcPct val="100699"/>
              </a:lnSpc>
            </a:pPr>
            <a:r>
              <a:rPr sz="1800" spc="-5" dirty="0">
                <a:latin typeface="Calibri"/>
                <a:cs typeface="Calibri"/>
              </a:rPr>
              <a:t>he neural net takes variables being conditioned on  for the variable being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predicted.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4443" y="2647950"/>
            <a:ext cx="4495800" cy="1801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13</a:t>
            </a:fld>
            <a:endParaRPr sz="1950" baseline="-854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0852" y="0"/>
            <a:ext cx="47320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Autoregressive</a:t>
            </a:r>
            <a:r>
              <a:rPr spc="-95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509" y="866606"/>
            <a:ext cx="76549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  <a:tabLst>
                <a:tab pos="311150" algn="l"/>
              </a:tabLst>
            </a:pPr>
            <a:r>
              <a:rPr sz="1800" dirty="0">
                <a:solidFill>
                  <a:srgbClr val="3333CC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latin typeface="Calibri"/>
                <a:cs typeface="Calibri"/>
              </a:rPr>
              <a:t>First, given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Bayes net structure, setting the conditional distributions to neural  networks will yield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tractable log likelihood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gradient. Great for maximum  likelihood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training!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509" y="2419180"/>
            <a:ext cx="7795259" cy="572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11150" marR="5080" indent="-299085">
              <a:lnSpc>
                <a:spcPts val="2140"/>
              </a:lnSpc>
              <a:spcBef>
                <a:spcPts val="185"/>
              </a:spcBef>
              <a:tabLst>
                <a:tab pos="311150" algn="l"/>
              </a:tabLst>
            </a:pPr>
            <a:r>
              <a:rPr sz="1800" dirty="0">
                <a:solidFill>
                  <a:srgbClr val="3333CC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latin typeface="Calibri"/>
                <a:cs typeface="Calibri"/>
              </a:rPr>
              <a:t>But is it expressive enough? Yes, </a:t>
            </a:r>
            <a:r>
              <a:rPr sz="1800" dirty="0">
                <a:latin typeface="Calibri"/>
                <a:cs typeface="Calibri"/>
              </a:rPr>
              <a:t>assuming a </a:t>
            </a:r>
            <a:r>
              <a:rPr sz="1800" spc="-5" dirty="0">
                <a:latin typeface="Calibri"/>
                <a:cs typeface="Calibri"/>
              </a:rPr>
              <a:t>fully expressive Bayes net structure:  </a:t>
            </a:r>
            <a:r>
              <a:rPr sz="1800" dirty="0">
                <a:latin typeface="Calibri"/>
                <a:cs typeface="Calibri"/>
              </a:rPr>
              <a:t>any </a:t>
            </a:r>
            <a:r>
              <a:rPr sz="1800" spc="-5" dirty="0">
                <a:latin typeface="Calibri"/>
                <a:cs typeface="Calibri"/>
              </a:rPr>
              <a:t>joint distribution can be written </a:t>
            </a:r>
            <a:r>
              <a:rPr sz="1800" dirty="0">
                <a:latin typeface="Calibri"/>
                <a:cs typeface="Calibri"/>
              </a:rPr>
              <a:t>as a </a:t>
            </a:r>
            <a:r>
              <a:rPr sz="1800" spc="-5" dirty="0">
                <a:latin typeface="Calibri"/>
                <a:cs typeface="Calibri"/>
              </a:rPr>
              <a:t>product 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conditionals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9509" y="3695531"/>
            <a:ext cx="78898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  <a:tabLst>
                <a:tab pos="311150" algn="l"/>
              </a:tabLst>
            </a:pPr>
            <a:r>
              <a:rPr sz="1800" dirty="0">
                <a:solidFill>
                  <a:srgbClr val="3333CC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latin typeface="Calibri"/>
                <a:cs typeface="Calibri"/>
              </a:rPr>
              <a:t>This is called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b="1" spc="-5" dirty="0">
                <a:latin typeface="Calibri"/>
                <a:cs typeface="Calibri"/>
              </a:rPr>
              <a:t>autoregressive </a:t>
            </a:r>
            <a:r>
              <a:rPr sz="1800" b="1" dirty="0">
                <a:latin typeface="Calibri"/>
                <a:cs typeface="Calibri"/>
              </a:rPr>
              <a:t>model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So,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expressive Bayes net structure with  neural network conditional distributions yields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expressive model for p(x) with  tractable maximum likelihood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training.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3587" y="1680300"/>
            <a:ext cx="3876824" cy="70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3250" y="3012880"/>
            <a:ext cx="3117497" cy="706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14</a:t>
            </a:fld>
            <a:endParaRPr sz="1950" baseline="-854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32" y="0"/>
            <a:ext cx="5679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10" dirty="0"/>
              <a:t>toy </a:t>
            </a:r>
            <a:r>
              <a:rPr dirty="0"/>
              <a:t>autoregressive</a:t>
            </a:r>
            <a:r>
              <a:rPr spc="-105" dirty="0"/>
              <a:t> </a:t>
            </a:r>
            <a:r>
              <a:rPr spc="-5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15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192796" y="808440"/>
            <a:ext cx="7174230" cy="202183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50"/>
              </a:spcBef>
            </a:pPr>
            <a:r>
              <a:rPr sz="2000" spc="-5" dirty="0">
                <a:latin typeface="Calibri"/>
                <a:cs typeface="Calibri"/>
              </a:rPr>
              <a:t>Two variables: </a:t>
            </a:r>
            <a:r>
              <a:rPr sz="2000" spc="10" dirty="0">
                <a:latin typeface="Calibri"/>
                <a:cs typeface="Calibri"/>
              </a:rPr>
              <a:t>x</a:t>
            </a:r>
            <a:r>
              <a:rPr sz="1950" spc="15" baseline="-32051" dirty="0">
                <a:latin typeface="Calibri"/>
                <a:cs typeface="Calibri"/>
              </a:rPr>
              <a:t>1</a:t>
            </a:r>
            <a:r>
              <a:rPr sz="2000" spc="10" dirty="0">
                <a:latin typeface="Calibri"/>
                <a:cs typeface="Calibri"/>
              </a:rPr>
              <a:t>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x</a:t>
            </a:r>
            <a:r>
              <a:rPr sz="1950" spc="7" baseline="-32051" dirty="0">
                <a:latin typeface="Calibri"/>
                <a:cs typeface="Calibri"/>
              </a:rPr>
              <a:t>2</a:t>
            </a:r>
            <a:endParaRPr sz="1950" baseline="-32051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50"/>
              </a:spcBef>
            </a:pPr>
            <a:r>
              <a:rPr sz="2000" spc="-5" dirty="0">
                <a:latin typeface="Calibri"/>
                <a:cs typeface="Calibri"/>
              </a:rPr>
              <a:t>Model: </a:t>
            </a:r>
            <a:r>
              <a:rPr sz="2000" dirty="0">
                <a:latin typeface="Calibri"/>
                <a:cs typeface="Calibri"/>
              </a:rPr>
              <a:t>p(x</a:t>
            </a:r>
            <a:r>
              <a:rPr sz="1950" baseline="-32051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, x</a:t>
            </a:r>
            <a:r>
              <a:rPr sz="1950" baseline="-3205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) = p(x</a:t>
            </a:r>
            <a:r>
              <a:rPr sz="1950" baseline="-32051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p(x</a:t>
            </a:r>
            <a:r>
              <a:rPr sz="1950" baseline="-3205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|x</a:t>
            </a:r>
            <a:r>
              <a:rPr sz="1950" baseline="-32051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508000" indent="-306705">
              <a:lnSpc>
                <a:spcPts val="2385"/>
              </a:lnSpc>
              <a:spcBef>
                <a:spcPts val="450"/>
              </a:spcBef>
              <a:buClr>
                <a:srgbClr val="3333CC"/>
              </a:buClr>
              <a:buChar char="-"/>
              <a:tabLst>
                <a:tab pos="507365" algn="l"/>
                <a:tab pos="508000" algn="l"/>
              </a:tabLst>
            </a:pPr>
            <a:r>
              <a:rPr sz="2000" dirty="0">
                <a:latin typeface="Calibri"/>
                <a:cs typeface="Calibri"/>
              </a:rPr>
              <a:t>p(x</a:t>
            </a:r>
            <a:r>
              <a:rPr sz="1950" baseline="-32051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histogram</a:t>
            </a:r>
            <a:endParaRPr sz="2000">
              <a:latin typeface="Calibri"/>
              <a:cs typeface="Calibri"/>
            </a:endParaRPr>
          </a:p>
          <a:p>
            <a:pPr marL="508000" indent="-306705">
              <a:lnSpc>
                <a:spcPts val="2385"/>
              </a:lnSpc>
              <a:buClr>
                <a:srgbClr val="3333CC"/>
              </a:buClr>
              <a:buChar char="-"/>
              <a:tabLst>
                <a:tab pos="507365" algn="l"/>
                <a:tab pos="508000" algn="l"/>
              </a:tabLst>
            </a:pPr>
            <a:r>
              <a:rPr sz="2000" dirty="0">
                <a:latin typeface="Calibri"/>
                <a:cs typeface="Calibri"/>
              </a:rPr>
              <a:t>p(x</a:t>
            </a:r>
            <a:r>
              <a:rPr sz="1950" baseline="-32051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|x</a:t>
            </a:r>
            <a:r>
              <a:rPr sz="1950" baseline="-32051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)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multilayer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965200" lvl="1" indent="-306705">
              <a:lnSpc>
                <a:spcPct val="100000"/>
              </a:lnSpc>
              <a:buClr>
                <a:srgbClr val="FF0000"/>
              </a:buClr>
              <a:buChar char="-"/>
              <a:tabLst>
                <a:tab pos="964565" algn="l"/>
                <a:tab pos="965200" algn="l"/>
              </a:tabLst>
            </a:pPr>
            <a:r>
              <a:rPr sz="2000" spc="-5" dirty="0">
                <a:latin typeface="Calibri"/>
                <a:cs typeface="Calibri"/>
              </a:rPr>
              <a:t>Input 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x</a:t>
            </a:r>
            <a:r>
              <a:rPr sz="1950" spc="22" baseline="-32051" dirty="0">
                <a:latin typeface="Calibri"/>
                <a:cs typeface="Calibri"/>
              </a:rPr>
              <a:t>1</a:t>
            </a:r>
            <a:endParaRPr sz="1950" baseline="-32051">
              <a:latin typeface="Calibri"/>
              <a:cs typeface="Calibri"/>
            </a:endParaRPr>
          </a:p>
          <a:p>
            <a:pPr marL="965200" lvl="1" indent="-306705">
              <a:lnSpc>
                <a:spcPct val="100000"/>
              </a:lnSpc>
              <a:buClr>
                <a:srgbClr val="FF0000"/>
              </a:buClr>
              <a:buChar char="-"/>
              <a:tabLst>
                <a:tab pos="964565" algn="l"/>
                <a:tab pos="965200" algn="l"/>
              </a:tabLst>
            </a:pPr>
            <a:r>
              <a:rPr sz="2000" spc="-5" dirty="0">
                <a:latin typeface="Calibri"/>
                <a:cs typeface="Calibri"/>
              </a:rPr>
              <a:t>Output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distribution over </a:t>
            </a:r>
            <a:r>
              <a:rPr sz="2000" spc="15" dirty="0">
                <a:latin typeface="Calibri"/>
                <a:cs typeface="Calibri"/>
              </a:rPr>
              <a:t>x</a:t>
            </a:r>
            <a:r>
              <a:rPr sz="1950" spc="22" baseline="-32051" dirty="0">
                <a:latin typeface="Calibri"/>
                <a:cs typeface="Calibri"/>
              </a:rPr>
              <a:t>2 </a:t>
            </a:r>
            <a:r>
              <a:rPr sz="2000" spc="-5" dirty="0">
                <a:latin typeface="Calibri"/>
                <a:cs typeface="Calibri"/>
              </a:rPr>
              <a:t>(logits, followed by</a:t>
            </a:r>
            <a:r>
              <a:rPr sz="2000" spc="-229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softmax)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99" y="0"/>
            <a:ext cx="8892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One function </a:t>
            </a:r>
            <a:r>
              <a:rPr dirty="0"/>
              <a:t>approximator </a:t>
            </a:r>
            <a:r>
              <a:rPr spc="-5" dirty="0"/>
              <a:t>per</a:t>
            </a:r>
            <a:r>
              <a:rPr spc="-95" dirty="0"/>
              <a:t> </a:t>
            </a:r>
            <a:r>
              <a:rPr spc="-5" dirty="0"/>
              <a:t>conditional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16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230896" y="800693"/>
            <a:ext cx="8052434" cy="37458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400" spc="-5" dirty="0">
                <a:latin typeface="Calibri"/>
                <a:cs typeface="Calibri"/>
              </a:rPr>
              <a:t>Does this extend to high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dimensions?</a:t>
            </a:r>
            <a:endParaRPr sz="2400">
              <a:latin typeface="Calibri"/>
              <a:cs typeface="Calibri"/>
            </a:endParaRPr>
          </a:p>
          <a:p>
            <a:pPr marL="469900" indent="-285115">
              <a:lnSpc>
                <a:spcPct val="100000"/>
              </a:lnSpc>
              <a:spcBef>
                <a:spcPts val="495"/>
              </a:spcBef>
              <a:buClr>
                <a:srgbClr val="3333CC"/>
              </a:buClr>
              <a:buSzPct val="58333"/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Somewhat. For d-dimensional data, O(d)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927100" lvl="1" indent="-271780"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SzPct val="55000"/>
              <a:buChar char="-"/>
              <a:tabLst>
                <a:tab pos="926465" algn="l"/>
                <a:tab pos="927100" algn="l"/>
              </a:tabLst>
            </a:pPr>
            <a:r>
              <a:rPr sz="2000" spc="-5" dirty="0">
                <a:latin typeface="Calibri"/>
                <a:cs typeface="Calibri"/>
              </a:rPr>
              <a:t>Much better than O(exp(d)) in tabular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case</a:t>
            </a:r>
            <a:endParaRPr sz="2000">
              <a:latin typeface="Calibri"/>
              <a:cs typeface="Calibri"/>
            </a:endParaRPr>
          </a:p>
          <a:p>
            <a:pPr marL="927100" lvl="1" indent="-271780">
              <a:lnSpc>
                <a:spcPts val="2390"/>
              </a:lnSpc>
              <a:buClr>
                <a:srgbClr val="FF0000"/>
              </a:buClr>
              <a:buSzPct val="55000"/>
              <a:buChar char="-"/>
              <a:tabLst>
                <a:tab pos="926465" algn="l"/>
                <a:tab pos="927100" algn="l"/>
              </a:tabLst>
            </a:pPr>
            <a:r>
              <a:rPr sz="2000" spc="-5" dirty="0">
                <a:latin typeface="Calibri"/>
                <a:cs typeface="Calibri"/>
              </a:rPr>
              <a:t>What </a:t>
            </a:r>
            <a:r>
              <a:rPr sz="2000" dirty="0">
                <a:latin typeface="Calibri"/>
                <a:cs typeface="Calibri"/>
              </a:rPr>
              <a:t>about </a:t>
            </a:r>
            <a:r>
              <a:rPr sz="2000" spc="-5" dirty="0">
                <a:latin typeface="Calibri"/>
                <a:cs typeface="Calibri"/>
              </a:rPr>
              <a:t>text generation where </a:t>
            </a:r>
            <a:r>
              <a:rPr sz="2000" dirty="0">
                <a:latin typeface="Calibri"/>
                <a:cs typeface="Calibri"/>
              </a:rPr>
              <a:t>d </a:t>
            </a:r>
            <a:r>
              <a:rPr sz="2000" spc="-5" dirty="0">
                <a:latin typeface="Calibri"/>
                <a:cs typeface="Calibri"/>
              </a:rPr>
              <a:t>can be </a:t>
            </a:r>
            <a:r>
              <a:rPr sz="2000" dirty="0">
                <a:latin typeface="Calibri"/>
                <a:cs typeface="Calibri"/>
              </a:rPr>
              <a:t>arbitrarily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large?</a:t>
            </a:r>
            <a:endParaRPr sz="2000">
              <a:latin typeface="Calibri"/>
              <a:cs typeface="Calibri"/>
            </a:endParaRPr>
          </a:p>
          <a:p>
            <a:pPr marL="469900" indent="-285115">
              <a:lnSpc>
                <a:spcPts val="2865"/>
              </a:lnSpc>
              <a:buClr>
                <a:srgbClr val="3333CC"/>
              </a:buClr>
              <a:buSzPct val="58333"/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Limited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generalization</a:t>
            </a:r>
            <a:endParaRPr sz="2400">
              <a:latin typeface="Calibri"/>
              <a:cs typeface="Calibri"/>
            </a:endParaRPr>
          </a:p>
          <a:p>
            <a:pPr marL="927100" lvl="1" indent="-271780">
              <a:lnSpc>
                <a:spcPts val="2395"/>
              </a:lnSpc>
              <a:buClr>
                <a:srgbClr val="FF0000"/>
              </a:buClr>
              <a:buSzPct val="55000"/>
              <a:buChar char="-"/>
              <a:tabLst>
                <a:tab pos="926465" algn="l"/>
                <a:tab pos="927100" algn="l"/>
              </a:tabLst>
            </a:pPr>
            <a:r>
              <a:rPr sz="2000" spc="-5" dirty="0">
                <a:latin typeface="Calibri"/>
                <a:cs typeface="Calibri"/>
              </a:rPr>
              <a:t>No information sharing </a:t>
            </a:r>
            <a:r>
              <a:rPr sz="2000" dirty="0">
                <a:latin typeface="Calibri"/>
                <a:cs typeface="Calibri"/>
              </a:rPr>
              <a:t>among </a:t>
            </a:r>
            <a:r>
              <a:rPr sz="2000" spc="-5" dirty="0">
                <a:latin typeface="Calibri"/>
                <a:cs typeface="Calibri"/>
              </a:rPr>
              <a:t>different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conditionals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499"/>
              </a:lnSpc>
              <a:spcBef>
                <a:spcPts val="450"/>
              </a:spcBef>
            </a:pPr>
            <a:r>
              <a:rPr sz="2400" spc="-5" dirty="0">
                <a:latin typeface="Calibri"/>
                <a:cs typeface="Calibri"/>
              </a:rPr>
              <a:t>Solution: share parameters </a:t>
            </a:r>
            <a:r>
              <a:rPr sz="2400" dirty="0">
                <a:latin typeface="Calibri"/>
                <a:cs typeface="Calibri"/>
              </a:rPr>
              <a:t>among </a:t>
            </a:r>
            <a:r>
              <a:rPr sz="2400" spc="-5" dirty="0">
                <a:latin typeface="Calibri"/>
                <a:cs typeface="Calibri"/>
              </a:rPr>
              <a:t>conditional distributions. Two  </a:t>
            </a:r>
            <a:r>
              <a:rPr sz="2400" dirty="0">
                <a:latin typeface="Calibri"/>
                <a:cs typeface="Calibri"/>
              </a:rPr>
              <a:t>approaches:</a:t>
            </a:r>
            <a:endParaRPr sz="2400">
              <a:latin typeface="Calibri"/>
              <a:cs typeface="Calibri"/>
            </a:endParaRPr>
          </a:p>
          <a:p>
            <a:pPr marL="469900" indent="-285115">
              <a:lnSpc>
                <a:spcPct val="100000"/>
              </a:lnSpc>
              <a:spcBef>
                <a:spcPts val="450"/>
              </a:spcBef>
              <a:buClr>
                <a:srgbClr val="3333CC"/>
              </a:buClr>
              <a:buSzPct val="58333"/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Recurrent neural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  <a:p>
            <a:pPr marL="469900" indent="-285115">
              <a:lnSpc>
                <a:spcPct val="100000"/>
              </a:lnSpc>
              <a:spcBef>
                <a:spcPts val="15"/>
              </a:spcBef>
              <a:buClr>
                <a:srgbClr val="3333CC"/>
              </a:buClr>
              <a:buSzPct val="58333"/>
              <a:buChar char="-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Masking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124" y="211783"/>
            <a:ext cx="7061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Masked Autoencoder for Distribution Estimation</a:t>
            </a:r>
            <a:r>
              <a:rPr sz="2400" spc="-75" dirty="0"/>
              <a:t> </a:t>
            </a:r>
            <a:r>
              <a:rPr sz="2400" spc="-5" dirty="0"/>
              <a:t>(MADE)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688850" y="713475"/>
            <a:ext cx="5760496" cy="380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17</a:t>
            </a:fld>
            <a:endParaRPr sz="1950" baseline="-854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124" y="211783"/>
            <a:ext cx="70618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Masked Autoencoder for Distribution Estimation</a:t>
            </a:r>
            <a:r>
              <a:rPr sz="2400" spc="-75" dirty="0"/>
              <a:t> </a:t>
            </a:r>
            <a:r>
              <a:rPr sz="2400" spc="-5" dirty="0"/>
              <a:t>(MADE)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18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1777025" y="969455"/>
            <a:ext cx="505587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77415">
              <a:lnSpc>
                <a:spcPct val="150000"/>
              </a:lnSpc>
              <a:spcBef>
                <a:spcPts val="100"/>
              </a:spcBef>
            </a:pP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param: normal FC weight  </a:t>
            </a: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x: layer</a:t>
            </a:r>
            <a:r>
              <a:rPr sz="1500" spc="-35" dirty="0">
                <a:solidFill>
                  <a:srgbClr val="D81B6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input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y: autoregressive</a:t>
            </a:r>
            <a:r>
              <a:rPr sz="1500" spc="-30" dirty="0">
                <a:solidFill>
                  <a:srgbClr val="D81B6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activations</a:t>
            </a: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ct val="150000"/>
              </a:lnSpc>
            </a:pP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mask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=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get_linear_ar_mask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in_size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,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out_size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)  </a:t>
            </a: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create mask of</a:t>
            </a:r>
            <a:r>
              <a:rPr sz="1500" spc="-25" dirty="0">
                <a:solidFill>
                  <a:srgbClr val="D81B6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pattern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57975" y="2801839"/>
          <a:ext cx="4406900" cy="93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0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array([[0.,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1.,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1.],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889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[0.,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0.,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1.],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[0.,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0.,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0.]],</a:t>
                      </a:r>
                      <a:r>
                        <a:rPr sz="1500" spc="-7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spc="-5" dirty="0">
                          <a:solidFill>
                            <a:srgbClr val="D81B60"/>
                          </a:solidFill>
                          <a:latin typeface="Courier New"/>
                          <a:cs typeface="Courier New"/>
                        </a:rPr>
                        <a:t>dtype=float32)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546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777025" y="3826955"/>
            <a:ext cx="34556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37474F"/>
                </a:solidFill>
                <a:latin typeface="Courier New"/>
                <a:cs typeface="Courier New"/>
              </a:rPr>
              <a:t>y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=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tf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.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matmul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x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,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param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*</a:t>
            </a:r>
            <a:r>
              <a:rPr sz="1500" spc="-60" dirty="0">
                <a:solidFill>
                  <a:srgbClr val="3E51B5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mask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7348" y="-43994"/>
            <a:ext cx="2828651" cy="1231106"/>
          </a:xfrm>
        </p:spPr>
        <p:txBody>
          <a:bodyPr/>
          <a:lstStyle/>
          <a:p>
            <a:r>
              <a:rPr lang="en-US" altLang="zh-CN" dirty="0" smtClean="0"/>
              <a:t>Homework 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42950"/>
            <a:ext cx="503608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7473" y="0"/>
            <a:ext cx="5140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Likelihood-based</a:t>
            </a:r>
            <a:r>
              <a:rPr spc="-90" dirty="0"/>
              <a:t> </a:t>
            </a:r>
            <a:r>
              <a:rPr spc="-5" dirty="0"/>
              <a:t>models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167396" y="808440"/>
            <a:ext cx="7975600" cy="31115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550"/>
              </a:spcBef>
            </a:pPr>
            <a:r>
              <a:rPr sz="2000" spc="-5" dirty="0">
                <a:latin typeface="Calibri"/>
                <a:cs typeface="Calibri"/>
              </a:rPr>
              <a:t>How do we solve these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problems?</a:t>
            </a:r>
            <a:endParaRPr sz="2000">
              <a:latin typeface="Calibri"/>
              <a:cs typeface="Calibri"/>
            </a:endParaRPr>
          </a:p>
          <a:p>
            <a:pPr marL="533400" indent="-306705">
              <a:lnSpc>
                <a:spcPts val="2385"/>
              </a:lnSpc>
              <a:spcBef>
                <a:spcPts val="450"/>
              </a:spcBef>
              <a:buClr>
                <a:srgbClr val="3333CC"/>
              </a:buClr>
              <a:buChar char="-"/>
              <a:tabLst>
                <a:tab pos="532765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Generating data: synthesizing images, videos, speech,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text</a:t>
            </a:r>
            <a:endParaRPr sz="2000">
              <a:latin typeface="Calibri"/>
              <a:cs typeface="Calibri"/>
            </a:endParaRPr>
          </a:p>
          <a:p>
            <a:pPr marL="533400" indent="-306705">
              <a:lnSpc>
                <a:spcPts val="2385"/>
              </a:lnSpc>
              <a:buClr>
                <a:srgbClr val="3333CC"/>
              </a:buClr>
              <a:buChar char="-"/>
              <a:tabLst>
                <a:tab pos="532765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Compressing data: constructing efficient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codes</a:t>
            </a:r>
            <a:endParaRPr sz="2000">
              <a:latin typeface="Calibri"/>
              <a:cs typeface="Calibri"/>
            </a:endParaRPr>
          </a:p>
          <a:p>
            <a:pPr marL="533400" indent="-306705">
              <a:lnSpc>
                <a:spcPct val="100000"/>
              </a:lnSpc>
              <a:buClr>
                <a:srgbClr val="3333CC"/>
              </a:buClr>
              <a:buChar char="-"/>
              <a:tabLst>
                <a:tab pos="532765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Anomaly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detection</a:t>
            </a:r>
            <a:endParaRPr sz="2000">
              <a:latin typeface="Calibri"/>
              <a:cs typeface="Calibri"/>
            </a:endParaRPr>
          </a:p>
          <a:p>
            <a:pPr marL="76200">
              <a:lnSpc>
                <a:spcPts val="765"/>
              </a:lnSpc>
              <a:spcBef>
                <a:spcPts val="480"/>
              </a:spcBef>
              <a:tabLst>
                <a:tab pos="6117590" algn="l"/>
                <a:tab pos="6987540" algn="l"/>
                <a:tab pos="7624445" algn="l"/>
              </a:tabLst>
            </a:pPr>
            <a:r>
              <a:rPr sz="2000" b="1" spc="-5" dirty="0">
                <a:latin typeface="Calibri"/>
                <a:cs typeface="Calibri"/>
              </a:rPr>
              <a:t>Likelihood-based models: estimate </a:t>
            </a:r>
            <a:r>
              <a:rPr sz="2000" b="1" spc="20" dirty="0">
                <a:latin typeface="Calibri"/>
                <a:cs typeface="Calibri"/>
              </a:rPr>
              <a:t>p</a:t>
            </a:r>
            <a:r>
              <a:rPr sz="1950" b="1" spc="30" baseline="-32051" dirty="0">
                <a:latin typeface="Calibri"/>
                <a:cs typeface="Calibri"/>
              </a:rPr>
              <a:t>data  </a:t>
            </a:r>
            <a:r>
              <a:rPr sz="2000" b="1" spc="-5" dirty="0">
                <a:latin typeface="Calibri"/>
                <a:cs typeface="Calibri"/>
              </a:rPr>
              <a:t>from</a:t>
            </a:r>
            <a:r>
              <a:rPr sz="2000" b="1" spc="-16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samples </a:t>
            </a:r>
            <a:r>
              <a:rPr sz="2000" b="1" dirty="0">
                <a:latin typeface="Calibri"/>
                <a:cs typeface="Calibri"/>
              </a:rPr>
              <a:t>x	, </a:t>
            </a:r>
            <a:r>
              <a:rPr sz="2000" b="1" spc="-5" dirty="0">
                <a:latin typeface="Arial"/>
                <a:cs typeface="Arial"/>
              </a:rPr>
              <a:t>…</a:t>
            </a:r>
            <a:r>
              <a:rPr sz="2000" b="1" spc="-5" dirty="0">
                <a:latin typeface="Calibri"/>
                <a:cs typeface="Calibri"/>
              </a:rPr>
              <a:t>, </a:t>
            </a:r>
            <a:r>
              <a:rPr sz="2000" b="1" dirty="0">
                <a:latin typeface="Calibri"/>
                <a:cs typeface="Calibri"/>
              </a:rPr>
              <a:t>x	~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	</a:t>
            </a:r>
            <a:r>
              <a:rPr sz="2000" b="1" spc="-5" dirty="0">
                <a:latin typeface="Calibri"/>
                <a:cs typeface="Calibri"/>
              </a:rPr>
              <a:t>(x)</a:t>
            </a:r>
            <a:endParaRPr sz="2000">
              <a:latin typeface="Calibri"/>
              <a:cs typeface="Calibri"/>
            </a:endParaRPr>
          </a:p>
          <a:p>
            <a:pPr marR="1036955" algn="r">
              <a:lnSpc>
                <a:spcPts val="715"/>
              </a:lnSpc>
              <a:tabLst>
                <a:tab pos="807085" algn="l"/>
              </a:tabLst>
            </a:pPr>
            <a:r>
              <a:rPr sz="1300" b="1" spc="5" dirty="0">
                <a:latin typeface="Calibri"/>
                <a:cs typeface="Calibri"/>
              </a:rPr>
              <a:t>(1</a:t>
            </a:r>
            <a:r>
              <a:rPr sz="1300" b="1" spc="10" dirty="0">
                <a:latin typeface="Calibri"/>
                <a:cs typeface="Calibri"/>
              </a:rPr>
              <a:t>)</a:t>
            </a:r>
            <a:r>
              <a:rPr sz="1300" b="1" dirty="0">
                <a:latin typeface="Calibri"/>
                <a:cs typeface="Calibri"/>
              </a:rPr>
              <a:t>	</a:t>
            </a:r>
            <a:r>
              <a:rPr sz="1300" b="1" spc="5" dirty="0">
                <a:latin typeface="Calibri"/>
                <a:cs typeface="Calibri"/>
              </a:rPr>
              <a:t>(n)</a:t>
            </a:r>
            <a:endParaRPr sz="1300">
              <a:latin typeface="Calibri"/>
              <a:cs typeface="Calibri"/>
            </a:endParaRPr>
          </a:p>
          <a:p>
            <a:pPr marR="342900" algn="r">
              <a:lnSpc>
                <a:spcPts val="1450"/>
              </a:lnSpc>
            </a:pPr>
            <a:r>
              <a:rPr sz="1300" b="1" spc="10" dirty="0">
                <a:latin typeface="Calibri"/>
                <a:cs typeface="Calibri"/>
              </a:rPr>
              <a:t>data</a:t>
            </a:r>
            <a:endParaRPr sz="1300">
              <a:latin typeface="Calibri"/>
              <a:cs typeface="Calibri"/>
            </a:endParaRPr>
          </a:p>
          <a:p>
            <a:pPr marR="4331970" algn="r">
              <a:lnSpc>
                <a:spcPts val="2320"/>
              </a:lnSpc>
            </a:pPr>
            <a:r>
              <a:rPr sz="2000" spc="-5" dirty="0">
                <a:latin typeface="Calibri"/>
                <a:cs typeface="Calibri"/>
              </a:rPr>
              <a:t>Learns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distribution </a:t>
            </a:r>
            <a:r>
              <a:rPr sz="2000" dirty="0">
                <a:latin typeface="Calibri"/>
                <a:cs typeface="Calibri"/>
              </a:rPr>
              <a:t>p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allows:</a:t>
            </a:r>
            <a:endParaRPr sz="2000">
              <a:latin typeface="Calibri"/>
              <a:cs typeface="Calibri"/>
            </a:endParaRPr>
          </a:p>
          <a:p>
            <a:pPr marL="306070" marR="4362450" indent="-306070" algn="r">
              <a:lnSpc>
                <a:spcPts val="2385"/>
              </a:lnSpc>
              <a:spcBef>
                <a:spcPts val="450"/>
              </a:spcBef>
              <a:buClr>
                <a:srgbClr val="3333CC"/>
              </a:buClr>
              <a:buChar char="-"/>
              <a:tabLst>
                <a:tab pos="306070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Computing p(x) for </a:t>
            </a:r>
            <a:r>
              <a:rPr sz="2000" dirty="0">
                <a:latin typeface="Calibri"/>
                <a:cs typeface="Calibri"/>
              </a:rPr>
              <a:t>arbitrary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  <a:p>
            <a:pPr marL="533400" indent="-306705">
              <a:lnSpc>
                <a:spcPts val="2385"/>
              </a:lnSpc>
              <a:buClr>
                <a:srgbClr val="3333CC"/>
              </a:buClr>
              <a:buChar char="-"/>
              <a:tabLst>
                <a:tab pos="532765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Sampling </a:t>
            </a:r>
            <a:r>
              <a:rPr sz="2000" dirty="0">
                <a:latin typeface="Calibri"/>
                <a:cs typeface="Calibri"/>
              </a:rPr>
              <a:t>x ~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p(x)</a:t>
            </a:r>
            <a:endParaRPr sz="20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Today: </a:t>
            </a:r>
            <a:r>
              <a:rPr sz="2000" b="1" spc="-5" dirty="0">
                <a:latin typeface="Calibri"/>
                <a:cs typeface="Calibri"/>
              </a:rPr>
              <a:t>discrete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7148" y="0"/>
            <a:ext cx="2804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MADE</a:t>
            </a:r>
            <a:r>
              <a:rPr spc="-90" dirty="0"/>
              <a:t> </a:t>
            </a:r>
            <a:r>
              <a:rPr spc="-5" dirty="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2426284" y="835936"/>
            <a:ext cx="4447079" cy="3651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20</a:t>
            </a:fld>
            <a:endParaRPr sz="1950" baseline="-8547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7148" y="0"/>
            <a:ext cx="2804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MADE</a:t>
            </a:r>
            <a:r>
              <a:rPr spc="-90" dirty="0"/>
              <a:t> </a:t>
            </a:r>
            <a:r>
              <a:rPr spc="-5" dirty="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1243858" y="829629"/>
            <a:ext cx="6757309" cy="37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21</a:t>
            </a:fld>
            <a:endParaRPr sz="1950" baseline="-8547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912" y="0"/>
            <a:ext cx="73507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 </a:t>
            </a:r>
            <a:r>
              <a:rPr spc="-5" dirty="0"/>
              <a:t>Temporal (1D)</a:t>
            </a:r>
            <a:r>
              <a:rPr spc="-80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19749" y="1355220"/>
            <a:ext cx="4903178" cy="293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74949" y="1592988"/>
            <a:ext cx="3374390" cy="23342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69900" marR="123189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Easy to implement, </a:t>
            </a:r>
            <a:r>
              <a:rPr sz="1400" dirty="0">
                <a:latin typeface="Arial"/>
                <a:cs typeface="Arial"/>
              </a:rPr>
              <a:t>masking </a:t>
            </a:r>
            <a:r>
              <a:rPr sz="1400" spc="-5" dirty="0">
                <a:latin typeface="Arial"/>
                <a:cs typeface="Arial"/>
              </a:rPr>
              <a:t>part of  the </a:t>
            </a:r>
            <a:r>
              <a:rPr sz="1400" dirty="0">
                <a:latin typeface="Arial"/>
                <a:cs typeface="Arial"/>
              </a:rPr>
              <a:t>conv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kernel</a:t>
            </a:r>
            <a:endParaRPr sz="1400">
              <a:latin typeface="Arial"/>
              <a:cs typeface="Arial"/>
            </a:endParaRPr>
          </a:p>
          <a:p>
            <a:pPr marL="469900" marR="585470" indent="-336550">
              <a:lnSpc>
                <a:spcPts val="1650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Constant parameter </a:t>
            </a:r>
            <a:r>
              <a:rPr sz="1400" dirty="0">
                <a:latin typeface="Arial"/>
                <a:cs typeface="Arial"/>
              </a:rPr>
              <a:t>count </a:t>
            </a:r>
            <a:r>
              <a:rPr sz="1400" spc="-5" dirty="0">
                <a:latin typeface="Arial"/>
                <a:cs typeface="Arial"/>
              </a:rPr>
              <a:t>for  </a:t>
            </a:r>
            <a:r>
              <a:rPr sz="1400" dirty="0">
                <a:latin typeface="Arial"/>
                <a:cs typeface="Arial"/>
              </a:rPr>
              <a:t>variable-length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distribution!</a:t>
            </a:r>
            <a:endParaRPr sz="1400">
              <a:latin typeface="Arial"/>
              <a:cs typeface="Arial"/>
            </a:endParaRPr>
          </a:p>
          <a:p>
            <a:pPr marL="469900" marR="5080" indent="-336550" algn="just">
              <a:lnSpc>
                <a:spcPts val="1650"/>
              </a:lnSpc>
              <a:buChar char="●"/>
              <a:tabLst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Efficient to </a:t>
            </a:r>
            <a:r>
              <a:rPr sz="1400" dirty="0">
                <a:latin typeface="Arial"/>
                <a:cs typeface="Arial"/>
              </a:rPr>
              <a:t>compute, convolution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  hyper-optimized implementations on  all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hardware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However</a:t>
            </a:r>
            <a:endParaRPr sz="1400">
              <a:latin typeface="Arial"/>
              <a:cs typeface="Arial"/>
            </a:endParaRPr>
          </a:p>
          <a:p>
            <a:pPr marL="469900" marR="458470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Limited </a:t>
            </a:r>
            <a:r>
              <a:rPr sz="1400" dirty="0">
                <a:latin typeface="Arial"/>
                <a:cs typeface="Arial"/>
              </a:rPr>
              <a:t>receptive </a:t>
            </a:r>
            <a:r>
              <a:rPr sz="1400" spc="-5" dirty="0">
                <a:latin typeface="Arial"/>
                <a:cs typeface="Arial"/>
              </a:rPr>
              <a:t>field, linear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  number 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22</a:t>
            </a:fld>
            <a:endParaRPr sz="1950" baseline="-8547"/>
          </a:p>
        </p:txBody>
      </p:sp>
      <p:sp>
        <p:nvSpPr>
          <p:cNvPr id="5" name="object 5"/>
          <p:cNvSpPr txBox="1"/>
          <p:nvPr/>
        </p:nvSpPr>
        <p:spPr>
          <a:xfrm>
            <a:off x="3640499" y="4320638"/>
            <a:ext cx="1917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r>
              <a:rPr sz="1350" baseline="-33950" dirty="0">
                <a:latin typeface="Arial"/>
                <a:cs typeface="Arial"/>
              </a:rPr>
              <a:t>i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4299" y="1085188"/>
            <a:ext cx="892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p(x</a:t>
            </a:r>
            <a:r>
              <a:rPr sz="1350" baseline="-33950" dirty="0">
                <a:latin typeface="Arial"/>
                <a:cs typeface="Arial"/>
              </a:rPr>
              <a:t>i+1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x</a:t>
            </a:r>
            <a:r>
              <a:rPr sz="1350" spc="7" baseline="-33950" dirty="0">
                <a:latin typeface="Arial"/>
                <a:cs typeface="Arial"/>
              </a:rPr>
              <a:t>&lt;=i</a:t>
            </a:r>
            <a:r>
              <a:rPr sz="1400" spc="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235" y="0"/>
            <a:ext cx="195198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WaveNet</a:t>
            </a:r>
          </a:p>
        </p:txBody>
      </p:sp>
      <p:sp>
        <p:nvSpPr>
          <p:cNvPr id="3" name="object 3"/>
          <p:cNvSpPr/>
          <p:nvPr/>
        </p:nvSpPr>
        <p:spPr>
          <a:xfrm>
            <a:off x="595349" y="1395375"/>
            <a:ext cx="3142476" cy="2495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85993" y="1362588"/>
            <a:ext cx="3246120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Improved </a:t>
            </a:r>
            <a:r>
              <a:rPr sz="1400" dirty="0">
                <a:latin typeface="Arial"/>
                <a:cs typeface="Arial"/>
              </a:rPr>
              <a:t>receptive </a:t>
            </a:r>
            <a:r>
              <a:rPr sz="1400" spc="-5" dirty="0">
                <a:latin typeface="Arial"/>
                <a:cs typeface="Arial"/>
              </a:rPr>
              <a:t>field: dilated  </a:t>
            </a:r>
            <a:r>
              <a:rPr sz="1400" dirty="0">
                <a:latin typeface="Arial"/>
                <a:cs typeface="Arial"/>
              </a:rPr>
              <a:t>convolution, </a:t>
            </a:r>
            <a:r>
              <a:rPr sz="1400" spc="-5" dirty="0">
                <a:latin typeface="Arial"/>
                <a:cs typeface="Arial"/>
              </a:rPr>
              <a:t>with exponential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dilation</a:t>
            </a:r>
            <a:endParaRPr sz="1400">
              <a:latin typeface="Arial"/>
              <a:cs typeface="Arial"/>
            </a:endParaRPr>
          </a:p>
          <a:p>
            <a:pPr marL="348615" marR="11874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Better expressivity: Gated Residual  blocks, Skip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connections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14580" y="2507059"/>
            <a:ext cx="4293970" cy="212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23</a:t>
            </a:fld>
            <a:endParaRPr sz="1950" baseline="-854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912" y="0"/>
            <a:ext cx="73507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 </a:t>
            </a:r>
            <a:r>
              <a:rPr spc="-5" dirty="0"/>
              <a:t>Temporal (1D)</a:t>
            </a:r>
            <a:r>
              <a:rPr spc="-80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24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1572575" y="1026179"/>
            <a:ext cx="5855970" cy="311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0">
              <a:lnSpc>
                <a:spcPct val="15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More efficient implementation possible by  </a:t>
            </a: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	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padding instead of masking</a:t>
            </a:r>
            <a:r>
              <a:rPr sz="1500" spc="-40" dirty="0">
                <a:solidFill>
                  <a:srgbClr val="D81B6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kernels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k: size of</a:t>
            </a:r>
            <a:r>
              <a:rPr sz="1500" spc="-20" dirty="0">
                <a:solidFill>
                  <a:srgbClr val="D81B60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kernel</a:t>
            </a:r>
            <a:endParaRPr sz="1500">
              <a:latin typeface="Courier New"/>
              <a:cs typeface="Courier New"/>
            </a:endParaRPr>
          </a:p>
          <a:p>
            <a:pPr marL="12700" marR="2520950">
              <a:lnSpc>
                <a:spcPct val="150000"/>
              </a:lnSpc>
            </a:pPr>
            <a:r>
              <a:rPr sz="1500" dirty="0">
                <a:solidFill>
                  <a:srgbClr val="D81B60"/>
                </a:solidFill>
                <a:latin typeface="Courier New"/>
                <a:cs typeface="Courier New"/>
              </a:rPr>
              <a:t># </a:t>
            </a:r>
            <a:r>
              <a:rPr sz="1500" spc="-5" dirty="0">
                <a:solidFill>
                  <a:srgbClr val="D81B60"/>
                </a:solidFill>
                <a:latin typeface="Courier New"/>
                <a:cs typeface="Courier New"/>
              </a:rPr>
              <a:t>kernel: convolution weights 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padded_x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=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tf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.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pad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x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,</a:t>
            </a:r>
            <a:r>
              <a:rPr sz="1500" spc="-20" dirty="0">
                <a:solidFill>
                  <a:srgbClr val="3E51B5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[</a:t>
            </a:r>
            <a:endParaRPr sz="15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, </a:t>
            </a:r>
            <a:r>
              <a:rPr sz="1500" spc="-5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),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37474F"/>
                </a:solidFill>
                <a:latin typeface="Courier New"/>
                <a:cs typeface="Courier New"/>
              </a:rPr>
              <a:t>k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- </a:t>
            </a:r>
            <a:r>
              <a:rPr sz="1500" dirty="0">
                <a:solidFill>
                  <a:srgbClr val="C53829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,</a:t>
            </a:r>
            <a:r>
              <a:rPr sz="1500" spc="-10" dirty="0">
                <a:solidFill>
                  <a:srgbClr val="3E51B5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),</a:t>
            </a:r>
            <a:endParaRPr sz="15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, </a:t>
            </a:r>
            <a:r>
              <a:rPr sz="1500" spc="-5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),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53829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])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37474F"/>
                </a:solidFill>
                <a:latin typeface="Courier New"/>
                <a:cs typeface="Courier New"/>
              </a:rPr>
              <a:t>y </a:t>
            </a:r>
            <a:r>
              <a:rPr sz="1500" dirty="0">
                <a:solidFill>
                  <a:srgbClr val="3E51B5"/>
                </a:solidFill>
                <a:latin typeface="Courier New"/>
                <a:cs typeface="Courier New"/>
              </a:rPr>
              <a:t>=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tf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.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nn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.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conv2d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(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padded_x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,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kernel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,</a:t>
            </a:r>
            <a:r>
              <a:rPr sz="1500" spc="-40" dirty="0">
                <a:solidFill>
                  <a:srgbClr val="3E51B5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37474F"/>
                </a:solidFill>
                <a:latin typeface="Courier New"/>
                <a:cs typeface="Courier New"/>
              </a:rPr>
              <a:t>padding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=</a:t>
            </a:r>
            <a:r>
              <a:rPr sz="1500" spc="-5" dirty="0">
                <a:solidFill>
                  <a:srgbClr val="378E3C"/>
                </a:solidFill>
                <a:latin typeface="Courier New"/>
                <a:cs typeface="Courier New"/>
              </a:rPr>
              <a:t>'VALID'</a:t>
            </a:r>
            <a:r>
              <a:rPr sz="1500" spc="-5" dirty="0">
                <a:solidFill>
                  <a:srgbClr val="3E51B5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627" y="15187"/>
            <a:ext cx="8137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Masked </a:t>
            </a:r>
            <a:r>
              <a:rPr sz="3600" spc="-5" dirty="0"/>
              <a:t>Spatial (2D) Convolution </a:t>
            </a:r>
            <a:r>
              <a:rPr sz="3600" dirty="0"/>
              <a:t>-</a:t>
            </a:r>
            <a:r>
              <a:rPr sz="3600" spc="-80" dirty="0"/>
              <a:t> </a:t>
            </a:r>
            <a:r>
              <a:rPr sz="3600" spc="-5" dirty="0"/>
              <a:t>PixelCNN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90767" y="864573"/>
            <a:ext cx="7978775" cy="13665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09575" marR="115570" indent="-397510">
              <a:lnSpc>
                <a:spcPct val="101099"/>
              </a:lnSpc>
              <a:spcBef>
                <a:spcPts val="70"/>
              </a:spcBef>
              <a:buClr>
                <a:srgbClr val="3333CC"/>
              </a:buClr>
              <a:buFont typeface="Arial"/>
              <a:buChar char="■"/>
              <a:tabLst>
                <a:tab pos="409575" algn="l"/>
                <a:tab pos="410209" algn="l"/>
              </a:tabLst>
            </a:pPr>
            <a:r>
              <a:rPr sz="2200" spc="-5" dirty="0">
                <a:latin typeface="Calibri"/>
                <a:cs typeface="Calibri"/>
              </a:rPr>
              <a:t>Images can be flatten into 1D vectors, but they </a:t>
            </a:r>
            <a:r>
              <a:rPr sz="2200" dirty="0">
                <a:latin typeface="Calibri"/>
                <a:cs typeface="Calibri"/>
              </a:rPr>
              <a:t>are </a:t>
            </a:r>
            <a:r>
              <a:rPr sz="2200" spc="-5" dirty="0">
                <a:latin typeface="Calibri"/>
                <a:cs typeface="Calibri"/>
              </a:rPr>
              <a:t>fundamentally  2D</a:t>
            </a:r>
            <a:endParaRPr sz="2200">
              <a:latin typeface="Calibri"/>
              <a:cs typeface="Calibri"/>
            </a:endParaRPr>
          </a:p>
          <a:p>
            <a:pPr marL="409575" indent="-397510">
              <a:lnSpc>
                <a:spcPts val="2620"/>
              </a:lnSpc>
              <a:buClr>
                <a:srgbClr val="3333CC"/>
              </a:buClr>
              <a:buFont typeface="Arial"/>
              <a:buChar char="■"/>
              <a:tabLst>
                <a:tab pos="409575" algn="l"/>
                <a:tab pos="410209" algn="l"/>
              </a:tabLst>
            </a:pPr>
            <a:r>
              <a:rPr sz="2200" spc="-5" dirty="0">
                <a:latin typeface="Calibri"/>
                <a:cs typeface="Calibri"/>
              </a:rPr>
              <a:t>We can use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masked variant of ConvNet to exploit this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knowledge</a:t>
            </a:r>
            <a:endParaRPr sz="2200">
              <a:latin typeface="Calibri"/>
              <a:cs typeface="Calibri"/>
            </a:endParaRPr>
          </a:p>
          <a:p>
            <a:pPr marL="409575" indent="-397510">
              <a:lnSpc>
                <a:spcPts val="2635"/>
              </a:lnSpc>
              <a:buClr>
                <a:srgbClr val="3333CC"/>
              </a:buClr>
              <a:buFont typeface="Arial"/>
              <a:buChar char="■"/>
              <a:tabLst>
                <a:tab pos="409575" algn="l"/>
                <a:tab pos="410209" algn="l"/>
              </a:tabLst>
            </a:pPr>
            <a:r>
              <a:rPr sz="2200" spc="-5" dirty="0">
                <a:latin typeface="Calibri"/>
                <a:cs typeface="Calibri"/>
              </a:rPr>
              <a:t>First, we impose </a:t>
            </a:r>
            <a:r>
              <a:rPr sz="2200" dirty="0">
                <a:latin typeface="Calibri"/>
                <a:cs typeface="Calibri"/>
              </a:rPr>
              <a:t>an autoregressive </a:t>
            </a:r>
            <a:r>
              <a:rPr sz="2200" spc="-5" dirty="0">
                <a:latin typeface="Calibri"/>
                <a:cs typeface="Calibri"/>
              </a:rPr>
              <a:t>ordering on 2D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images: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4300" y="2457375"/>
            <a:ext cx="2071474" cy="212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82350" y="3060388"/>
            <a:ext cx="273113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This is </a:t>
            </a:r>
            <a:r>
              <a:rPr sz="1400" dirty="0">
                <a:latin typeface="Arial"/>
                <a:cs typeface="Arial"/>
              </a:rPr>
              <a:t>called raster scan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ordering.  </a:t>
            </a:r>
            <a:r>
              <a:rPr sz="1400" dirty="0">
                <a:latin typeface="Arial"/>
                <a:cs typeface="Arial"/>
              </a:rPr>
              <a:t>(Different </a:t>
            </a:r>
            <a:r>
              <a:rPr sz="1400" spc="-5" dirty="0">
                <a:latin typeface="Arial"/>
                <a:cs typeface="Arial"/>
              </a:rPr>
              <a:t>orderings are possible,  </a:t>
            </a:r>
            <a:r>
              <a:rPr sz="1400" dirty="0">
                <a:latin typeface="Arial"/>
                <a:cs typeface="Arial"/>
              </a:rPr>
              <a:t>more </a:t>
            </a:r>
            <a:r>
              <a:rPr sz="1400" spc="-5" dirty="0">
                <a:latin typeface="Arial"/>
                <a:cs typeface="Arial"/>
              </a:rPr>
              <a:t>on 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later)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25</a:t>
            </a:fld>
            <a:endParaRPr sz="1950" baseline="-854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1853" y="0"/>
            <a:ext cx="1918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PixelCNN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592059" cy="11207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1155" marR="5080" indent="-3390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Design question: how to design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masking method to obey  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ordering?</a:t>
            </a:r>
            <a:endParaRPr sz="2400">
              <a:latin typeface="Calibri"/>
              <a:cs typeface="Calibri"/>
            </a:endParaRPr>
          </a:p>
          <a:p>
            <a:pPr marL="351155" indent="-339090">
              <a:lnSpc>
                <a:spcPts val="2850"/>
              </a:lnSpc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One possibility: PixelCNN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(2016)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9323" y="2729223"/>
            <a:ext cx="1060999" cy="1095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41675" y="1716850"/>
            <a:ext cx="1675386" cy="259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26</a:t>
            </a:fld>
            <a:endParaRPr sz="1950" baseline="-854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1853" y="0"/>
            <a:ext cx="1918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PixelCNN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08914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1155" marR="5080" indent="-3390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PixelCNN-style masking has one problem: blind spot in  receptive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field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7203" y="2020318"/>
            <a:ext cx="5537441" cy="2389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27</a:t>
            </a:fld>
            <a:endParaRPr sz="1950" baseline="-854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7683" y="0"/>
            <a:ext cx="3282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Gated</a:t>
            </a:r>
            <a:r>
              <a:rPr spc="-90" dirty="0"/>
              <a:t> </a:t>
            </a:r>
            <a:r>
              <a:rPr spc="-5" dirty="0"/>
              <a:t>PixelCNN</a:t>
            </a:r>
          </a:p>
        </p:txBody>
      </p:sp>
      <p:sp>
        <p:nvSpPr>
          <p:cNvPr id="3" name="object 3"/>
          <p:cNvSpPr/>
          <p:nvPr/>
        </p:nvSpPr>
        <p:spPr>
          <a:xfrm>
            <a:off x="2678008" y="2170123"/>
            <a:ext cx="3977784" cy="182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78325" y="4301038"/>
            <a:ext cx="3944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This is easy, we </a:t>
            </a:r>
            <a:r>
              <a:rPr sz="1400" dirty="0">
                <a:latin typeface="Arial"/>
                <a:cs typeface="Arial"/>
              </a:rPr>
              <a:t>know </a:t>
            </a:r>
            <a:r>
              <a:rPr sz="1400" spc="-5" dirty="0">
                <a:latin typeface="Arial"/>
                <a:cs typeface="Arial"/>
              </a:rPr>
              <a:t>how to do 1D </a:t>
            </a:r>
            <a:r>
              <a:rPr sz="1400" dirty="0">
                <a:latin typeface="Arial"/>
                <a:cs typeface="Arial"/>
              </a:rPr>
              <a:t>masked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78511" y="4036921"/>
            <a:ext cx="73350" cy="202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9107" y="863558"/>
            <a:ext cx="7468234" cy="1055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1155" marR="5080" indent="-3390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Gated PixelCNN (2016) introduced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fix by combining two  streams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convolutions</a:t>
            </a:r>
            <a:endParaRPr sz="2400">
              <a:latin typeface="Calibri"/>
              <a:cs typeface="Calibri"/>
            </a:endParaRPr>
          </a:p>
          <a:p>
            <a:pPr marR="121285" algn="ctr">
              <a:lnSpc>
                <a:spcPct val="100000"/>
              </a:lnSpc>
              <a:spcBef>
                <a:spcPts val="650"/>
              </a:spcBef>
            </a:pPr>
            <a:r>
              <a:rPr sz="1400" spc="-5" dirty="0">
                <a:latin typeface="Arial"/>
                <a:cs typeface="Arial"/>
              </a:rPr>
              <a:t>How?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8189" y="1930549"/>
            <a:ext cx="582930" cy="256540"/>
          </a:xfrm>
          <a:custGeom>
            <a:avLst/>
            <a:gdLst/>
            <a:ahLst/>
            <a:cxnLst/>
            <a:rect l="l" t="t" r="r" b="b"/>
            <a:pathLst>
              <a:path w="582929" h="256539">
                <a:moveTo>
                  <a:pt x="582785" y="0"/>
                </a:moveTo>
                <a:lnTo>
                  <a:pt x="0" y="256293"/>
                </a:lnTo>
              </a:path>
            </a:pathLst>
          </a:custGeom>
          <a:ln w="952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8621" y="2172441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0" y="31802"/>
                </a:moveTo>
                <a:lnTo>
                  <a:pt x="33234" y="0"/>
                </a:lnTo>
                <a:lnTo>
                  <a:pt x="45901" y="28803"/>
                </a:lnTo>
                <a:lnTo>
                  <a:pt x="0" y="3180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8621" y="2172441"/>
            <a:ext cx="46355" cy="32384"/>
          </a:xfrm>
          <a:custGeom>
            <a:avLst/>
            <a:gdLst/>
            <a:ahLst/>
            <a:cxnLst/>
            <a:rect l="l" t="t" r="r" b="b"/>
            <a:pathLst>
              <a:path w="46354" h="32385">
                <a:moveTo>
                  <a:pt x="33234" y="0"/>
                </a:moveTo>
                <a:lnTo>
                  <a:pt x="0" y="31802"/>
                </a:lnTo>
                <a:lnTo>
                  <a:pt x="45901" y="28803"/>
                </a:lnTo>
                <a:lnTo>
                  <a:pt x="33234" y="0"/>
                </a:lnTo>
                <a:close/>
              </a:path>
            </a:pathLst>
          </a:custGeom>
          <a:ln w="952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28</a:t>
            </a:fld>
            <a:endParaRPr sz="1950" baseline="-854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7683" y="0"/>
            <a:ext cx="3282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Gated</a:t>
            </a:r>
            <a:r>
              <a:rPr spc="-90" dirty="0"/>
              <a:t> </a:t>
            </a:r>
            <a:r>
              <a:rPr spc="-5" dirty="0"/>
              <a:t>PixelCNN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582534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1155" marR="5080" indent="-3390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Vertical stack: through padding, </a:t>
            </a:r>
            <a:r>
              <a:rPr sz="2400" dirty="0">
                <a:latin typeface="Calibri"/>
                <a:cs typeface="Calibri"/>
              </a:rPr>
              <a:t>activations at </a:t>
            </a:r>
            <a:r>
              <a:rPr sz="2400" i="1" spc="-5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th row only  depend on input before </a:t>
            </a:r>
            <a:r>
              <a:rPr sz="2400" i="1" spc="-5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1912" y="1799050"/>
            <a:ext cx="6340179" cy="278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29</a:t>
            </a:fld>
            <a:endParaRPr sz="1950" baseline="-854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2330" y="0"/>
            <a:ext cx="2258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Desiderata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230896" y="805519"/>
            <a:ext cx="7969250" cy="296862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200" spc="-5" dirty="0">
                <a:latin typeface="Calibri"/>
                <a:cs typeface="Calibri"/>
              </a:rPr>
              <a:t>We want to estimate distributions of </a:t>
            </a:r>
            <a:r>
              <a:rPr sz="2200" b="1" spc="-5" dirty="0">
                <a:latin typeface="Calibri"/>
                <a:cs typeface="Calibri"/>
              </a:rPr>
              <a:t>complex, high-dimensional</a:t>
            </a:r>
            <a:r>
              <a:rPr sz="2200" b="1" spc="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12700" marR="1214120" indent="142875">
              <a:lnSpc>
                <a:spcPct val="144900"/>
              </a:lnSpc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128x128x3 image lies in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~50,000-dimensional space  We </a:t>
            </a:r>
            <a:r>
              <a:rPr sz="2200" dirty="0">
                <a:latin typeface="Calibri"/>
                <a:cs typeface="Calibri"/>
              </a:rPr>
              <a:t>also </a:t>
            </a:r>
            <a:r>
              <a:rPr sz="2200" spc="-5" dirty="0">
                <a:latin typeface="Calibri"/>
                <a:cs typeface="Calibri"/>
              </a:rPr>
              <a:t>want computational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spc="-5" dirty="0">
                <a:latin typeface="Calibri"/>
                <a:cs typeface="Calibri"/>
              </a:rPr>
              <a:t>statistical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efficiency</a:t>
            </a:r>
            <a:endParaRPr sz="2200">
              <a:latin typeface="Calibri"/>
              <a:cs typeface="Calibri"/>
            </a:endParaRPr>
          </a:p>
          <a:p>
            <a:pPr marL="469900" indent="-314325">
              <a:lnSpc>
                <a:spcPts val="2630"/>
              </a:lnSpc>
              <a:spcBef>
                <a:spcPts val="1185"/>
              </a:spcBef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Efficient training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spc="-5" dirty="0">
                <a:latin typeface="Calibri"/>
                <a:cs typeface="Calibri"/>
              </a:rPr>
              <a:t>model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  <a:p>
            <a:pPr marL="469900" indent="-314325">
              <a:lnSpc>
                <a:spcPts val="2625"/>
              </a:lnSpc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Expressiveness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generalization</a:t>
            </a:r>
            <a:endParaRPr sz="2200">
              <a:latin typeface="Calibri"/>
              <a:cs typeface="Calibri"/>
            </a:endParaRPr>
          </a:p>
          <a:p>
            <a:pPr marL="469900" indent="-314325">
              <a:lnSpc>
                <a:spcPts val="2625"/>
              </a:lnSpc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Sampling quality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speed</a:t>
            </a:r>
            <a:endParaRPr sz="2200">
              <a:latin typeface="Calibri"/>
              <a:cs typeface="Calibri"/>
            </a:endParaRPr>
          </a:p>
          <a:p>
            <a:pPr marL="469900" indent="-314325">
              <a:lnSpc>
                <a:spcPts val="2635"/>
              </a:lnSpc>
              <a:buClr>
                <a:srgbClr val="3333CC"/>
              </a:buClr>
              <a:buChar char="-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Compression rate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speed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7683" y="0"/>
            <a:ext cx="3282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Gated</a:t>
            </a:r>
            <a:r>
              <a:rPr spc="-90" dirty="0"/>
              <a:t> </a:t>
            </a:r>
            <a:r>
              <a:rPr spc="-5" dirty="0"/>
              <a:t>PixelCNN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686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909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Improved ConvNet </a:t>
            </a:r>
            <a:r>
              <a:rPr sz="2400" dirty="0">
                <a:latin typeface="Calibri"/>
                <a:cs typeface="Calibri"/>
              </a:rPr>
              <a:t>architecture: </a:t>
            </a:r>
            <a:r>
              <a:rPr sz="2400" spc="-5" dirty="0">
                <a:latin typeface="Calibri"/>
                <a:cs typeface="Calibri"/>
              </a:rPr>
              <a:t>Gated ResNet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Block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2702" y="2032374"/>
            <a:ext cx="6227032" cy="2413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8720" y="1416520"/>
            <a:ext cx="3659614" cy="338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30</a:t>
            </a:fld>
            <a:endParaRPr sz="1950" baseline="-854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7683" y="0"/>
            <a:ext cx="3282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Gated</a:t>
            </a:r>
            <a:r>
              <a:rPr spc="-90" dirty="0"/>
              <a:t> </a:t>
            </a:r>
            <a:r>
              <a:rPr spc="-5" dirty="0"/>
              <a:t>PixelCNN</a:t>
            </a:r>
          </a:p>
        </p:txBody>
      </p:sp>
      <p:sp>
        <p:nvSpPr>
          <p:cNvPr id="3" name="object 3"/>
          <p:cNvSpPr/>
          <p:nvPr/>
        </p:nvSpPr>
        <p:spPr>
          <a:xfrm>
            <a:off x="4221731" y="1265768"/>
            <a:ext cx="4600411" cy="304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6138" y="865590"/>
            <a:ext cx="6719570" cy="6311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4335" marR="5080" indent="-382270">
              <a:lnSpc>
                <a:spcPts val="2370"/>
              </a:lnSpc>
              <a:spcBef>
                <a:spcPts val="204"/>
              </a:spcBef>
              <a:buClr>
                <a:srgbClr val="3333CC"/>
              </a:buClr>
              <a:buFont typeface="Arial"/>
              <a:buChar char="■"/>
              <a:tabLst>
                <a:tab pos="394335" algn="l"/>
                <a:tab pos="394970" algn="l"/>
              </a:tabLst>
            </a:pPr>
            <a:r>
              <a:rPr sz="2000" spc="-5" dirty="0">
                <a:latin typeface="Calibri"/>
                <a:cs typeface="Calibri"/>
              </a:rPr>
              <a:t>Better receptive field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spc="-5" dirty="0">
                <a:latin typeface="Calibri"/>
                <a:cs typeface="Calibri"/>
              </a:rPr>
              <a:t>more expressive </a:t>
            </a:r>
            <a:r>
              <a:rPr sz="2000" dirty="0">
                <a:latin typeface="Calibri"/>
                <a:cs typeface="Calibri"/>
              </a:rPr>
              <a:t>architecture = </a:t>
            </a:r>
            <a:r>
              <a:rPr sz="2000" spc="-5" dirty="0">
                <a:latin typeface="Calibri"/>
                <a:cs typeface="Calibri"/>
              </a:rPr>
              <a:t>better  performance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31</a:t>
            </a:fld>
            <a:endParaRPr sz="1950" baseline="-854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8870" y="0"/>
            <a:ext cx="2423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PixelCNN++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915909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1155" marR="5080" indent="-3390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Moving </a:t>
            </a:r>
            <a:r>
              <a:rPr sz="2400" dirty="0">
                <a:latin typeface="Calibri"/>
                <a:cs typeface="Calibri"/>
              </a:rPr>
              <a:t>away </a:t>
            </a:r>
            <a:r>
              <a:rPr sz="2400" spc="-5" dirty="0">
                <a:latin typeface="Calibri"/>
                <a:cs typeface="Calibri"/>
              </a:rPr>
              <a:t>from softmax: we know nearby pixel values </a:t>
            </a:r>
            <a:r>
              <a:rPr sz="2400" dirty="0">
                <a:latin typeface="Calibri"/>
                <a:cs typeface="Calibri"/>
              </a:rPr>
              <a:t>are  </a:t>
            </a:r>
            <a:r>
              <a:rPr sz="2400" spc="-5" dirty="0">
                <a:latin typeface="Calibri"/>
                <a:cs typeface="Calibri"/>
              </a:rPr>
              <a:t>likely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co-occur!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103" y="2201574"/>
            <a:ext cx="8043256" cy="1759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32</a:t>
            </a:fld>
            <a:endParaRPr sz="1950" baseline="-8547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0577" y="0"/>
            <a:ext cx="55721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Recap: </a:t>
            </a:r>
            <a:r>
              <a:rPr spc="-5" dirty="0"/>
              <a:t>Logistic</a:t>
            </a:r>
            <a:r>
              <a:rPr spc="-8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" name="object 3"/>
          <p:cNvSpPr/>
          <p:nvPr/>
        </p:nvSpPr>
        <p:spPr>
          <a:xfrm>
            <a:off x="990176" y="1251151"/>
            <a:ext cx="3171485" cy="2636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1519" y="1333493"/>
            <a:ext cx="3006122" cy="2530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1700" y="4143662"/>
            <a:ext cx="273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33</a:t>
            </a:fld>
            <a:endParaRPr sz="1950" baseline="-8547"/>
          </a:p>
        </p:txBody>
      </p:sp>
      <p:sp>
        <p:nvSpPr>
          <p:cNvPr id="6" name="object 6"/>
          <p:cNvSpPr txBox="1"/>
          <p:nvPr/>
        </p:nvSpPr>
        <p:spPr>
          <a:xfrm>
            <a:off x="5146803" y="4067462"/>
            <a:ext cx="208407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cdf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= sigmoid((x - mu) /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scale)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8870" y="0"/>
            <a:ext cx="2423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PixelCNN++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283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909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Capture long dependencies efficiently by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downsampling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613" y="1908203"/>
            <a:ext cx="7765601" cy="2095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34</a:t>
            </a:fld>
            <a:endParaRPr sz="1950" baseline="-8547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8870" y="0"/>
            <a:ext cx="2423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PixelCNN++</a:t>
            </a:r>
          </a:p>
        </p:txBody>
      </p:sp>
      <p:sp>
        <p:nvSpPr>
          <p:cNvPr id="3" name="object 3"/>
          <p:cNvSpPr/>
          <p:nvPr/>
        </p:nvSpPr>
        <p:spPr>
          <a:xfrm>
            <a:off x="1521216" y="1514855"/>
            <a:ext cx="6107746" cy="2917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35</a:t>
            </a:fld>
            <a:endParaRPr sz="1950" baseline="-8547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865" y="0"/>
            <a:ext cx="3734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</a:t>
            </a:r>
            <a:r>
              <a:rPr spc="-90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36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988934" cy="19469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1155" marR="5080" indent="-3390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recurring problem for convolution: limited receptive field -&gt;  hard to capture long-range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dependencies</a:t>
            </a:r>
            <a:endParaRPr sz="2400">
              <a:latin typeface="Calibri"/>
              <a:cs typeface="Calibri"/>
            </a:endParaRPr>
          </a:p>
          <a:p>
            <a:pPr marL="351155" indent="-339090">
              <a:lnSpc>
                <a:spcPts val="2845"/>
              </a:lnSpc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(Self-)Attention: </a:t>
            </a:r>
            <a:r>
              <a:rPr sz="2400" dirty="0">
                <a:latin typeface="Calibri"/>
                <a:cs typeface="Calibri"/>
              </a:rPr>
              <a:t>an alternative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endParaRPr sz="2400">
              <a:latin typeface="Calibri"/>
              <a:cs typeface="Calibri"/>
            </a:endParaRPr>
          </a:p>
          <a:p>
            <a:pPr marL="808355" lvl="1" indent="-367030">
              <a:lnSpc>
                <a:spcPts val="2155"/>
              </a:lnSpc>
              <a:buClr>
                <a:srgbClr val="FF0000"/>
              </a:buClr>
              <a:buFont typeface="Arial"/>
              <a:buChar char="■"/>
              <a:tabLst>
                <a:tab pos="808355" algn="l"/>
                <a:tab pos="808990" algn="l"/>
              </a:tabLst>
            </a:pPr>
            <a:r>
              <a:rPr sz="1800" spc="-5" dirty="0">
                <a:latin typeface="Calibri"/>
                <a:cs typeface="Calibri"/>
              </a:rPr>
              <a:t>unlimited receptive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field!!</a:t>
            </a:r>
            <a:endParaRPr sz="1800">
              <a:latin typeface="Calibri"/>
              <a:cs typeface="Calibri"/>
            </a:endParaRPr>
          </a:p>
          <a:p>
            <a:pPr marL="808355" lvl="1" indent="-367030">
              <a:lnSpc>
                <a:spcPct val="100000"/>
              </a:lnSpc>
              <a:spcBef>
                <a:spcPts val="15"/>
              </a:spcBef>
              <a:buClr>
                <a:srgbClr val="FF0000"/>
              </a:buClr>
              <a:buFont typeface="Arial"/>
              <a:buChar char="■"/>
              <a:tabLst>
                <a:tab pos="808355" algn="l"/>
                <a:tab pos="808990" algn="l"/>
              </a:tabLst>
            </a:pPr>
            <a:r>
              <a:rPr sz="1800" dirty="0">
                <a:latin typeface="Calibri"/>
                <a:cs typeface="Calibri"/>
              </a:rPr>
              <a:t>also </a:t>
            </a:r>
            <a:r>
              <a:rPr sz="1800" spc="-5" dirty="0">
                <a:latin typeface="Calibri"/>
                <a:cs typeface="Calibri"/>
              </a:rPr>
              <a:t>O(1) parameter scaling w.r.t. 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</a:t>
            </a:r>
            <a:endParaRPr sz="1800">
              <a:latin typeface="Calibri"/>
              <a:cs typeface="Calibri"/>
            </a:endParaRPr>
          </a:p>
          <a:p>
            <a:pPr marL="808355" lvl="1" indent="-367030">
              <a:lnSpc>
                <a:spcPct val="100000"/>
              </a:lnSpc>
              <a:spcBef>
                <a:spcPts val="15"/>
              </a:spcBef>
              <a:buClr>
                <a:srgbClr val="FF0000"/>
              </a:buClr>
              <a:buFont typeface="Arial"/>
              <a:buChar char="■"/>
              <a:tabLst>
                <a:tab pos="808355" algn="l"/>
                <a:tab pos="808990" algn="l"/>
              </a:tabLst>
            </a:pPr>
            <a:r>
              <a:rPr sz="1800" spc="-5" dirty="0">
                <a:latin typeface="Calibri"/>
                <a:cs typeface="Calibri"/>
              </a:rPr>
              <a:t>parallelized computation (versus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RNN)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1673" y="0"/>
            <a:ext cx="1998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Attention</a:t>
            </a:r>
          </a:p>
        </p:txBody>
      </p:sp>
      <p:sp>
        <p:nvSpPr>
          <p:cNvPr id="3" name="object 3"/>
          <p:cNvSpPr/>
          <p:nvPr/>
        </p:nvSpPr>
        <p:spPr>
          <a:xfrm>
            <a:off x="434845" y="1058188"/>
            <a:ext cx="6801771" cy="3105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26174" y="4333688"/>
            <a:ext cx="3522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Self-attention when </a:t>
            </a:r>
            <a:r>
              <a:rPr sz="1400" spc="20" dirty="0">
                <a:latin typeface="Arial"/>
                <a:cs typeface="Arial"/>
              </a:rPr>
              <a:t>q</a:t>
            </a:r>
            <a:r>
              <a:rPr sz="1350" spc="30" baseline="-3395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also generated from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37</a:t>
            </a:fld>
            <a:endParaRPr sz="1950" baseline="-8547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5063" y="0"/>
            <a:ext cx="2910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Self-Attention</a:t>
            </a:r>
          </a:p>
        </p:txBody>
      </p:sp>
      <p:sp>
        <p:nvSpPr>
          <p:cNvPr id="3" name="object 3"/>
          <p:cNvSpPr/>
          <p:nvPr/>
        </p:nvSpPr>
        <p:spPr>
          <a:xfrm>
            <a:off x="542843" y="2404630"/>
            <a:ext cx="8155921" cy="737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94700" y="3667688"/>
            <a:ext cx="964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Convolution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38</a:t>
            </a:fld>
            <a:endParaRPr sz="1950" baseline="-8547"/>
          </a:p>
        </p:txBody>
      </p:sp>
      <p:sp>
        <p:nvSpPr>
          <p:cNvPr id="5" name="object 5"/>
          <p:cNvSpPr txBox="1"/>
          <p:nvPr/>
        </p:nvSpPr>
        <p:spPr>
          <a:xfrm>
            <a:off x="6514550" y="3667688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Self-attention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865" y="0"/>
            <a:ext cx="3734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</a:t>
            </a:r>
            <a:r>
              <a:rPr spc="-90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" name="object 3"/>
          <p:cNvSpPr/>
          <p:nvPr/>
        </p:nvSpPr>
        <p:spPr>
          <a:xfrm>
            <a:off x="434845" y="1362988"/>
            <a:ext cx="6801771" cy="3105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40525" y="1524354"/>
            <a:ext cx="1990725" cy="82359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72415" algn="r">
              <a:lnSpc>
                <a:spcPts val="550"/>
              </a:lnSpc>
              <a:spcBef>
                <a:spcPts val="130"/>
              </a:spcBef>
            </a:pPr>
            <a:r>
              <a:rPr sz="900" spc="10" dirty="0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ts val="1155"/>
              </a:lnSpc>
            </a:pPr>
            <a:r>
              <a:rPr sz="1400" dirty="0">
                <a:latin typeface="Arial"/>
                <a:cs typeface="Arial"/>
              </a:rPr>
              <a:t>- </a:t>
            </a:r>
            <a:r>
              <a:rPr sz="1400" spc="-5" dirty="0">
                <a:latin typeface="Arial"/>
                <a:cs typeface="Arial"/>
              </a:rPr>
              <a:t>masked(k</a:t>
            </a:r>
            <a:r>
              <a:rPr sz="1350" spc="-7" baseline="-33950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, q) </a:t>
            </a:r>
            <a:r>
              <a:rPr sz="1400" dirty="0">
                <a:latin typeface="Arial"/>
                <a:cs typeface="Arial"/>
              </a:rPr>
              <a:t>*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280035">
              <a:lnSpc>
                <a:spcPts val="1355"/>
              </a:lnSpc>
            </a:pPr>
            <a:r>
              <a:rPr sz="1400" dirty="0">
                <a:latin typeface="Arial"/>
                <a:cs typeface="Arial"/>
              </a:rPr>
              <a:t>- masked(k , </a:t>
            </a:r>
            <a:r>
              <a:rPr sz="1400" spc="-5" dirty="0">
                <a:latin typeface="Arial"/>
                <a:cs typeface="Arial"/>
              </a:rPr>
              <a:t>q) </a:t>
            </a:r>
            <a:r>
              <a:rPr sz="1400" dirty="0">
                <a:latin typeface="Arial"/>
                <a:cs typeface="Arial"/>
              </a:rPr>
              <a:t>*</a:t>
            </a:r>
            <a:r>
              <a:rPr sz="1400" spc="-27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10</a:t>
            </a:r>
            <a:r>
              <a:rPr sz="1350" spc="7" baseline="30864" dirty="0">
                <a:latin typeface="Arial"/>
                <a:cs typeface="Arial"/>
              </a:rPr>
              <a:t>10</a:t>
            </a:r>
            <a:endParaRPr sz="1350" baseline="30864">
              <a:latin typeface="Arial"/>
              <a:cs typeface="Arial"/>
            </a:endParaRPr>
          </a:p>
          <a:p>
            <a:pPr marL="354330" algn="ctr">
              <a:lnSpc>
                <a:spcPts val="755"/>
              </a:lnSpc>
            </a:pPr>
            <a:r>
              <a:rPr sz="900" spc="5" dirty="0"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39</a:t>
            </a:fld>
            <a:endParaRPr sz="1950" baseline="-854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6060" y="0"/>
            <a:ext cx="7263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Estimating frequencies by</a:t>
            </a:r>
            <a:r>
              <a:rPr spc="-85" dirty="0"/>
              <a:t> </a:t>
            </a:r>
            <a:r>
              <a:rPr spc="-5" dirty="0"/>
              <a:t>counting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3771064" y="1062482"/>
            <a:ext cx="407162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10304" algn="l"/>
              </a:tabLst>
            </a:pPr>
            <a:r>
              <a:rPr sz="1450" b="1" dirty="0">
                <a:latin typeface="Calibri"/>
                <a:cs typeface="Calibri"/>
              </a:rPr>
              <a:t>dat</a:t>
            </a:r>
            <a:r>
              <a:rPr sz="1450" b="1" spc="5" dirty="0">
                <a:latin typeface="Calibri"/>
                <a:cs typeface="Calibri"/>
              </a:rPr>
              <a:t>a</a:t>
            </a:r>
            <a:r>
              <a:rPr sz="1450" b="1" dirty="0">
                <a:latin typeface="Calibri"/>
                <a:cs typeface="Calibri"/>
              </a:rPr>
              <a:t>	data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796" y="864573"/>
            <a:ext cx="7977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001770" algn="l"/>
                <a:tab pos="7637145" algn="l"/>
              </a:tabLst>
            </a:pPr>
            <a:r>
              <a:rPr sz="2200" spc="-5" dirty="0">
                <a:latin typeface="Calibri"/>
                <a:cs typeface="Calibri"/>
              </a:rPr>
              <a:t>Recall: the goal is 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estimate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p	</a:t>
            </a:r>
            <a:r>
              <a:rPr sz="2200" b="1" spc="-5" dirty="0">
                <a:latin typeface="Calibri"/>
                <a:cs typeface="Calibri"/>
              </a:rPr>
              <a:t>from samples </a:t>
            </a:r>
            <a:r>
              <a:rPr sz="2200" b="1" spc="5" dirty="0">
                <a:latin typeface="Calibri"/>
                <a:cs typeface="Calibri"/>
              </a:rPr>
              <a:t>x</a:t>
            </a:r>
            <a:r>
              <a:rPr sz="2175" b="1" spc="7" baseline="30651" dirty="0">
                <a:latin typeface="Calibri"/>
                <a:cs typeface="Calibri"/>
              </a:rPr>
              <a:t>(1)</a:t>
            </a:r>
            <a:r>
              <a:rPr sz="2200" b="1" spc="5" dirty="0">
                <a:latin typeface="Calibri"/>
                <a:cs typeface="Calibri"/>
              </a:rPr>
              <a:t>, </a:t>
            </a:r>
            <a:r>
              <a:rPr sz="2200" b="1" spc="-5" dirty="0">
                <a:latin typeface="Arial"/>
                <a:cs typeface="Arial"/>
              </a:rPr>
              <a:t>…</a:t>
            </a:r>
            <a:r>
              <a:rPr sz="2200" b="1" spc="-5" dirty="0">
                <a:latin typeface="Calibri"/>
                <a:cs typeface="Calibri"/>
              </a:rPr>
              <a:t>, </a:t>
            </a:r>
            <a:r>
              <a:rPr sz="2200" b="1" dirty="0">
                <a:latin typeface="Calibri"/>
                <a:cs typeface="Calibri"/>
              </a:rPr>
              <a:t>x</a:t>
            </a:r>
            <a:r>
              <a:rPr sz="2175" b="1" baseline="30651" dirty="0">
                <a:latin typeface="Calibri"/>
                <a:cs typeface="Calibri"/>
              </a:rPr>
              <a:t>(n)</a:t>
            </a:r>
            <a:r>
              <a:rPr sz="2175" b="1" spc="262" baseline="30651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~ p	</a:t>
            </a:r>
            <a:r>
              <a:rPr sz="2200" b="1" spc="-5" dirty="0">
                <a:latin typeface="Calibri"/>
                <a:cs typeface="Calibri"/>
              </a:rPr>
              <a:t>(x)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896" y="1199853"/>
            <a:ext cx="670052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Suppose the samples take on values in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finite set {1, </a:t>
            </a:r>
            <a:r>
              <a:rPr sz="2200" spc="-5" dirty="0">
                <a:latin typeface="Arial"/>
                <a:cs typeface="Arial"/>
              </a:rPr>
              <a:t>…</a:t>
            </a:r>
            <a:r>
              <a:rPr sz="2200" spc="-5" dirty="0">
                <a:latin typeface="Calibri"/>
                <a:cs typeface="Calibri"/>
              </a:rPr>
              <a:t>, k}  The model: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histogram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1623" y="2262632"/>
            <a:ext cx="896619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98830" algn="l"/>
              </a:tabLst>
            </a:pPr>
            <a:r>
              <a:rPr sz="1450" spc="5" dirty="0">
                <a:latin typeface="Calibri"/>
                <a:cs typeface="Calibri"/>
              </a:rPr>
              <a:t>1	k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972" y="2064724"/>
            <a:ext cx="7269480" cy="69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Char char="-"/>
              <a:tabLst>
                <a:tab pos="326390" algn="l"/>
                <a:tab pos="327025" algn="l"/>
              </a:tabLst>
            </a:pPr>
            <a:r>
              <a:rPr sz="2200" spc="-5" dirty="0">
                <a:latin typeface="Calibri"/>
                <a:cs typeface="Calibri"/>
              </a:rPr>
              <a:t>(Redundantly) described by </a:t>
            </a:r>
            <a:r>
              <a:rPr sz="2200" dirty="0">
                <a:latin typeface="Calibri"/>
                <a:cs typeface="Calibri"/>
              </a:rPr>
              <a:t>k </a:t>
            </a:r>
            <a:r>
              <a:rPr sz="2200" spc="-5" dirty="0">
                <a:latin typeface="Calibri"/>
                <a:cs typeface="Calibri"/>
              </a:rPr>
              <a:t>nonnegative numbers: </a:t>
            </a:r>
            <a:r>
              <a:rPr sz="2200" dirty="0">
                <a:latin typeface="Calibri"/>
                <a:cs typeface="Calibri"/>
              </a:rPr>
              <a:t>p , </a:t>
            </a:r>
            <a:r>
              <a:rPr sz="2200" spc="-5" dirty="0">
                <a:latin typeface="Arial"/>
                <a:cs typeface="Arial"/>
              </a:rPr>
              <a:t>…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-2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</a:t>
            </a:r>
            <a:endParaRPr sz="2200">
              <a:latin typeface="Calibri"/>
              <a:cs typeface="Calibri"/>
            </a:endParaRPr>
          </a:p>
          <a:p>
            <a:pPr marL="326390" indent="-314325">
              <a:lnSpc>
                <a:spcPct val="100000"/>
              </a:lnSpc>
              <a:spcBef>
                <a:spcPts val="30"/>
              </a:spcBef>
              <a:buClr>
                <a:srgbClr val="3333CC"/>
              </a:buClr>
              <a:buChar char="-"/>
              <a:tabLst>
                <a:tab pos="326390" algn="l"/>
                <a:tab pos="327025" algn="l"/>
              </a:tabLst>
            </a:pPr>
            <a:r>
              <a:rPr sz="2200" spc="-5" dirty="0">
                <a:latin typeface="Calibri"/>
                <a:cs typeface="Calibri"/>
              </a:rPr>
              <a:t>To train this model: count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frequencies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9896" y="2798149"/>
            <a:ext cx="71913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p</a:t>
            </a:r>
            <a:r>
              <a:rPr sz="2175" spc="-7" baseline="-32567" dirty="0">
                <a:latin typeface="Calibri"/>
                <a:cs typeface="Calibri"/>
              </a:rPr>
              <a:t>i </a:t>
            </a:r>
            <a:r>
              <a:rPr sz="2200" dirty="0">
                <a:latin typeface="Calibri"/>
                <a:cs typeface="Calibri"/>
              </a:rPr>
              <a:t>= </a:t>
            </a:r>
            <a:r>
              <a:rPr sz="2200" spc="-5" dirty="0">
                <a:latin typeface="Calibri"/>
                <a:cs typeface="Calibri"/>
              </a:rPr>
              <a:t>(# times </a:t>
            </a:r>
            <a:r>
              <a:rPr sz="2200" dirty="0">
                <a:latin typeface="Calibri"/>
                <a:cs typeface="Calibri"/>
              </a:rPr>
              <a:t>i appears </a:t>
            </a:r>
            <a:r>
              <a:rPr sz="2200" spc="-5" dirty="0">
                <a:latin typeface="Calibri"/>
                <a:cs typeface="Calibri"/>
              </a:rPr>
              <a:t>in the dataset) </a:t>
            </a:r>
            <a:r>
              <a:rPr sz="2200" dirty="0">
                <a:latin typeface="Calibri"/>
                <a:cs typeface="Calibri"/>
              </a:rPr>
              <a:t>/ </a:t>
            </a:r>
            <a:r>
              <a:rPr sz="2200" spc="-5" dirty="0">
                <a:latin typeface="Calibri"/>
                <a:cs typeface="Calibri"/>
              </a:rPr>
              <a:t>(# points in the</a:t>
            </a:r>
            <a:r>
              <a:rPr sz="2200" spc="-2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dataset)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0865" y="0"/>
            <a:ext cx="3734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</a:t>
            </a:r>
            <a:r>
              <a:rPr spc="-90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420" y="863558"/>
            <a:ext cx="7931150" cy="11207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75000"/>
              <a:buFont typeface="Arial"/>
              <a:buChar char="■"/>
              <a:tabLst>
                <a:tab pos="379095" algn="l"/>
                <a:tab pos="379730" algn="l"/>
              </a:tabLst>
            </a:pPr>
            <a:r>
              <a:rPr sz="2400" spc="-5" dirty="0">
                <a:latin typeface="Calibri"/>
                <a:cs typeface="Calibri"/>
              </a:rPr>
              <a:t>Much more flexible than masked convolution. We can design  </a:t>
            </a:r>
            <a:r>
              <a:rPr sz="2400" dirty="0">
                <a:latin typeface="Calibri"/>
                <a:cs typeface="Calibri"/>
              </a:rPr>
              <a:t>any autoregressive </a:t>
            </a:r>
            <a:r>
              <a:rPr sz="2400" spc="-5" dirty="0">
                <a:latin typeface="Calibri"/>
                <a:cs typeface="Calibri"/>
              </a:rPr>
              <a:t>ordering 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want</a:t>
            </a:r>
            <a:endParaRPr sz="2400">
              <a:latin typeface="Calibri"/>
              <a:cs typeface="Calibri"/>
            </a:endParaRPr>
          </a:p>
          <a:p>
            <a:pPr marL="379095" indent="-339725">
              <a:lnSpc>
                <a:spcPts val="2850"/>
              </a:lnSpc>
              <a:buClr>
                <a:srgbClr val="3333CC"/>
              </a:buClr>
              <a:buSzPct val="58333"/>
              <a:buFont typeface="Arial"/>
              <a:buChar char="■"/>
              <a:tabLst>
                <a:tab pos="379095" algn="l"/>
                <a:tab pos="379730" algn="l"/>
              </a:tabLst>
            </a:pPr>
            <a:r>
              <a:rPr sz="2400" spc="-5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62048" y="1902348"/>
            <a:ext cx="2555058" cy="2555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6800" y="2959738"/>
            <a:ext cx="321627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Zigzag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ordering</a:t>
            </a:r>
            <a:endParaRPr sz="1400">
              <a:latin typeface="Arial"/>
              <a:cs typeface="Arial"/>
            </a:endParaRPr>
          </a:p>
          <a:p>
            <a:pPr marL="469900" marR="279400" indent="-288290">
              <a:lnSpc>
                <a:spcPts val="1650"/>
              </a:lnSpc>
              <a:spcBef>
                <a:spcPts val="6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How to implement with </a:t>
            </a:r>
            <a:r>
              <a:rPr sz="1400" dirty="0">
                <a:latin typeface="Arial"/>
                <a:cs typeface="Arial"/>
              </a:rPr>
              <a:t>masked  conv?</a:t>
            </a:r>
            <a:endParaRPr sz="1400">
              <a:latin typeface="Arial"/>
              <a:cs typeface="Arial"/>
            </a:endParaRPr>
          </a:p>
          <a:p>
            <a:pPr marL="469900" indent="-288290">
              <a:lnSpc>
                <a:spcPts val="16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Trivial to do with </a:t>
            </a:r>
            <a:r>
              <a:rPr sz="1400" dirty="0">
                <a:latin typeface="Arial"/>
                <a:cs typeface="Arial"/>
              </a:rPr>
              <a:t>masked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attention!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40</a:t>
            </a:fld>
            <a:endParaRPr sz="1950" baseline="-8547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661" y="0"/>
            <a:ext cx="6720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 </a:t>
            </a:r>
            <a:r>
              <a:rPr spc="-5" dirty="0"/>
              <a:t>Attention </a:t>
            </a:r>
            <a:r>
              <a:rPr dirty="0"/>
              <a:t>+</a:t>
            </a:r>
            <a:r>
              <a:rPr spc="-90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669125" y="871701"/>
            <a:ext cx="7834968" cy="3690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41</a:t>
            </a:fld>
            <a:endParaRPr sz="1950" baseline="-854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661" y="0"/>
            <a:ext cx="6720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 </a:t>
            </a:r>
            <a:r>
              <a:rPr spc="-5" dirty="0"/>
              <a:t>Attention </a:t>
            </a:r>
            <a:r>
              <a:rPr dirty="0"/>
              <a:t>+</a:t>
            </a:r>
            <a:r>
              <a:rPr spc="-90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21225" y="1098625"/>
            <a:ext cx="2676650" cy="26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6550" y="1098624"/>
            <a:ext cx="2676650" cy="265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9600" y="1098624"/>
            <a:ext cx="2676650" cy="2657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8874" y="4033013"/>
            <a:ext cx="1165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Gated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PixelCNN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42</a:t>
            </a:fld>
            <a:endParaRPr sz="1950" baseline="-8547"/>
          </a:p>
        </p:txBody>
      </p:sp>
      <p:sp>
        <p:nvSpPr>
          <p:cNvPr id="7" name="object 7"/>
          <p:cNvSpPr txBox="1"/>
          <p:nvPr/>
        </p:nvSpPr>
        <p:spPr>
          <a:xfrm>
            <a:off x="4139343" y="4033013"/>
            <a:ext cx="8648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PixelCNN++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3051" y="4033013"/>
            <a:ext cx="782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PixelSNAIL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661" y="0"/>
            <a:ext cx="67208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 </a:t>
            </a:r>
            <a:r>
              <a:rPr spc="-5" dirty="0"/>
              <a:t>Attention </a:t>
            </a:r>
            <a:r>
              <a:rPr dirty="0"/>
              <a:t>+</a:t>
            </a:r>
            <a:r>
              <a:rPr spc="-90" dirty="0"/>
              <a:t> </a:t>
            </a:r>
            <a:r>
              <a:rPr spc="-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0062" y="932675"/>
            <a:ext cx="6283873" cy="358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43</a:t>
            </a:fld>
            <a:endParaRPr sz="1950" baseline="-8547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985" y="0"/>
            <a:ext cx="8275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 </a:t>
            </a:r>
            <a:r>
              <a:rPr dirty="0"/>
              <a:t>autoregressive </a:t>
            </a:r>
            <a:r>
              <a:rPr spc="-10" dirty="0"/>
              <a:t>models: the</a:t>
            </a:r>
            <a:r>
              <a:rPr spc="-90" dirty="0"/>
              <a:t> </a:t>
            </a:r>
            <a:r>
              <a:rPr spc="-5" dirty="0"/>
              <a:t>good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44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230896" y="800693"/>
            <a:ext cx="7399020" cy="24638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400" spc="-5" dirty="0">
                <a:latin typeface="Calibri"/>
                <a:cs typeface="Calibri"/>
              </a:rPr>
              <a:t>Best in class modelling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performance:</a:t>
            </a:r>
            <a:endParaRPr sz="2400">
              <a:latin typeface="Calibri"/>
              <a:cs typeface="Calibri"/>
            </a:endParaRPr>
          </a:p>
          <a:p>
            <a:pPr marL="469900" indent="-339090">
              <a:lnSpc>
                <a:spcPct val="100000"/>
              </a:lnSpc>
              <a:spcBef>
                <a:spcPts val="49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expressivity </a:t>
            </a:r>
            <a:r>
              <a:rPr sz="2400" dirty="0">
                <a:latin typeface="Calibri"/>
                <a:cs typeface="Calibri"/>
              </a:rPr>
              <a:t>- autoregressive </a:t>
            </a:r>
            <a:r>
              <a:rPr sz="2400" spc="-5" dirty="0">
                <a:latin typeface="Calibri"/>
                <a:cs typeface="Calibri"/>
              </a:rPr>
              <a:t>factorization 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general</a:t>
            </a:r>
            <a:endParaRPr sz="2400">
              <a:latin typeface="Calibri"/>
              <a:cs typeface="Calibri"/>
            </a:endParaRPr>
          </a:p>
          <a:p>
            <a:pPr marL="469900" marR="5080" indent="-339090">
              <a:lnSpc>
                <a:spcPts val="2850"/>
              </a:lnSpc>
              <a:spcBef>
                <a:spcPts val="135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generalization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-5" dirty="0">
                <a:latin typeface="Calibri"/>
                <a:cs typeface="Calibri"/>
              </a:rPr>
              <a:t>meaningful parameter sharing has good  inductive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bias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-&gt; State of the </a:t>
            </a:r>
            <a:r>
              <a:rPr sz="2400" dirty="0">
                <a:latin typeface="Calibri"/>
                <a:cs typeface="Calibri"/>
              </a:rPr>
              <a:t>art </a:t>
            </a:r>
            <a:r>
              <a:rPr sz="2400" spc="-5" dirty="0">
                <a:latin typeface="Calibri"/>
                <a:cs typeface="Calibri"/>
              </a:rPr>
              <a:t>models on multiple datasets,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modalities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146" y="0"/>
            <a:ext cx="82511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Masked </a:t>
            </a:r>
            <a:r>
              <a:rPr dirty="0"/>
              <a:t>autoregressive </a:t>
            </a:r>
            <a:r>
              <a:rPr spc="-10" dirty="0"/>
              <a:t>models: the</a:t>
            </a:r>
            <a:r>
              <a:rPr spc="-85" dirty="0"/>
              <a:t> </a:t>
            </a:r>
            <a:r>
              <a:rPr spc="-5" dirty="0"/>
              <a:t>bad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45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475249" y="895480"/>
            <a:ext cx="69659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Sampling each pixel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= 1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forward</a:t>
            </a:r>
            <a:r>
              <a:rPr sz="1800" spc="-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pass!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11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minutes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to generate 16 32-by-32 images on </a:t>
            </a:r>
            <a:r>
              <a:rPr sz="1800" dirty="0">
                <a:solidFill>
                  <a:srgbClr val="33339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Tesla K40</a:t>
            </a:r>
            <a:r>
              <a:rPr sz="1800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99"/>
                </a:solidFill>
                <a:latin typeface="Arial"/>
                <a:cs typeface="Arial"/>
              </a:rPr>
              <a:t>GPU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5501" y="0"/>
            <a:ext cx="6463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Speedup by </a:t>
            </a:r>
            <a:r>
              <a:rPr spc="-10" dirty="0"/>
              <a:t>caching</a:t>
            </a:r>
            <a:r>
              <a:rPr spc="-90" dirty="0"/>
              <a:t> </a:t>
            </a:r>
            <a:r>
              <a:rPr dirty="0"/>
              <a:t>activations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26143" y="1539179"/>
            <a:ext cx="8455514" cy="2779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6774" y="944024"/>
            <a:ext cx="24549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https://github.com/PrajitR/fast-pixel-cnn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46</a:t>
            </a:fld>
            <a:endParaRPr sz="1950" baseline="-8547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5501" y="0"/>
            <a:ext cx="6463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Speedup by </a:t>
            </a:r>
            <a:r>
              <a:rPr spc="-10" dirty="0"/>
              <a:t>caching</a:t>
            </a:r>
            <a:r>
              <a:rPr spc="-90" dirty="0"/>
              <a:t> </a:t>
            </a:r>
            <a:r>
              <a:rPr dirty="0"/>
              <a:t>activations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067142" y="1185808"/>
            <a:ext cx="4585170" cy="3311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6774" y="944024"/>
            <a:ext cx="24549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https://github.com/PrajitR/fast-pixel-cnn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47</a:t>
            </a:fld>
            <a:endParaRPr sz="1950" baseline="-8547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160" y="15187"/>
            <a:ext cx="8249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Speedup by breaking </a:t>
            </a:r>
            <a:r>
              <a:rPr sz="3600" dirty="0"/>
              <a:t>autoregressive</a:t>
            </a:r>
            <a:r>
              <a:rPr sz="3600" spc="-90" dirty="0"/>
              <a:t> </a:t>
            </a:r>
            <a:r>
              <a:rPr sz="3600" spc="-5" dirty="0"/>
              <a:t>pattern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52400" y="2506537"/>
            <a:ext cx="8839197" cy="1933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6138" y="865590"/>
            <a:ext cx="8011795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2270">
              <a:lnSpc>
                <a:spcPts val="2385"/>
              </a:lnSpc>
              <a:spcBef>
                <a:spcPts val="100"/>
              </a:spcBef>
              <a:buClr>
                <a:srgbClr val="3333CC"/>
              </a:buClr>
              <a:buFont typeface="Arial"/>
              <a:buChar char="■"/>
              <a:tabLst>
                <a:tab pos="394335" algn="l"/>
                <a:tab pos="394970" algn="l"/>
              </a:tabLst>
            </a:pPr>
            <a:r>
              <a:rPr sz="2000" spc="-5" dirty="0">
                <a:latin typeface="Calibri"/>
                <a:cs typeface="Calibri"/>
              </a:rPr>
              <a:t>O(d) -&gt; O(log(d)) by parallelizing within groups {2, 3,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4}</a:t>
            </a:r>
            <a:endParaRPr sz="2000">
              <a:latin typeface="Calibri"/>
              <a:cs typeface="Calibri"/>
            </a:endParaRPr>
          </a:p>
          <a:p>
            <a:pPr marL="394335" marR="5080" indent="-382270">
              <a:lnSpc>
                <a:spcPts val="2400"/>
              </a:lnSpc>
              <a:spcBef>
                <a:spcPts val="65"/>
              </a:spcBef>
              <a:buClr>
                <a:srgbClr val="3333CC"/>
              </a:buClr>
              <a:buFont typeface="Arial"/>
              <a:buChar char="■"/>
              <a:tabLst>
                <a:tab pos="394335" algn="l"/>
                <a:tab pos="394970" algn="l"/>
              </a:tabLst>
            </a:pPr>
            <a:r>
              <a:rPr sz="2000" spc="-5" dirty="0">
                <a:latin typeface="Calibri"/>
                <a:cs typeface="Calibri"/>
              </a:rPr>
              <a:t>Cannot capture dependencies within each group: this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fine </a:t>
            </a:r>
            <a:r>
              <a:rPr sz="2000" dirty="0">
                <a:latin typeface="Calibri"/>
                <a:cs typeface="Calibri"/>
              </a:rPr>
              <a:t>assumption 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pixels in one group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conditionally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independent</a:t>
            </a:r>
            <a:endParaRPr sz="2000">
              <a:latin typeface="Calibri"/>
              <a:cs typeface="Calibri"/>
            </a:endParaRPr>
          </a:p>
          <a:p>
            <a:pPr marL="851535" marR="431165" lvl="1" indent="-382270">
              <a:lnSpc>
                <a:spcPts val="2400"/>
              </a:lnSpc>
              <a:buClr>
                <a:srgbClr val="FF0000"/>
              </a:buClr>
              <a:buFont typeface="Arial"/>
              <a:buChar char="■"/>
              <a:tabLst>
                <a:tab pos="851535" algn="l"/>
                <a:tab pos="852169" algn="l"/>
              </a:tabLst>
            </a:pPr>
            <a:r>
              <a:rPr sz="2000" spc="-5" dirty="0">
                <a:latin typeface="Calibri"/>
                <a:cs typeface="Calibri"/>
              </a:rPr>
              <a:t>Most often they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not, then you trade expressivity for sampling  speed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48</a:t>
            </a:fld>
            <a:endParaRPr sz="1950" baseline="-8547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178" y="0"/>
            <a:ext cx="4154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Multiscale</a:t>
            </a:r>
            <a:r>
              <a:rPr spc="-90" dirty="0"/>
              <a:t> </a:t>
            </a:r>
            <a:r>
              <a:rPr spc="-5" dirty="0"/>
              <a:t>PixelCNN</a:t>
            </a:r>
          </a:p>
        </p:txBody>
      </p:sp>
      <p:sp>
        <p:nvSpPr>
          <p:cNvPr id="3" name="object 3"/>
          <p:cNvSpPr/>
          <p:nvPr/>
        </p:nvSpPr>
        <p:spPr>
          <a:xfrm>
            <a:off x="2425755" y="2255180"/>
            <a:ext cx="4323069" cy="1928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7203" y="776125"/>
            <a:ext cx="4213465" cy="960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30950" y="1904740"/>
            <a:ext cx="2058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Improved </a:t>
            </a:r>
            <a:r>
              <a:rPr sz="1400" dirty="0">
                <a:latin typeface="Arial"/>
                <a:cs typeface="Arial"/>
              </a:rPr>
              <a:t>sampling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49</a:t>
            </a:fld>
            <a:endParaRPr sz="1950" baseline="-8547"/>
          </a:p>
        </p:txBody>
      </p:sp>
      <p:sp>
        <p:nvSpPr>
          <p:cNvPr id="6" name="object 6"/>
          <p:cNvSpPr txBox="1"/>
          <p:nvPr/>
        </p:nvSpPr>
        <p:spPr>
          <a:xfrm>
            <a:off x="3630953" y="4316563"/>
            <a:ext cx="2505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More </a:t>
            </a:r>
            <a:r>
              <a:rPr sz="1400" spc="-5" dirty="0">
                <a:latin typeface="Arial"/>
                <a:cs typeface="Arial"/>
              </a:rPr>
              <a:t>limited </a:t>
            </a:r>
            <a:r>
              <a:rPr sz="1400" dirty="0">
                <a:latin typeface="Arial"/>
                <a:cs typeface="Arial"/>
              </a:rPr>
              <a:t>modelling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834" y="0"/>
            <a:ext cx="2257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</a:t>
            </a:r>
            <a:r>
              <a:rPr spc="-95" dirty="0"/>
              <a:t> </a:t>
            </a:r>
            <a:r>
              <a:rPr spc="-5" dirty="0"/>
              <a:t>runtime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5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205496" y="808440"/>
            <a:ext cx="8038465" cy="7493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0"/>
              </a:spcBef>
            </a:pPr>
            <a:r>
              <a:rPr sz="2000" b="1" spc="-5" dirty="0">
                <a:latin typeface="Calibri"/>
                <a:cs typeface="Calibri"/>
              </a:rPr>
              <a:t>Inference </a:t>
            </a:r>
            <a:r>
              <a:rPr sz="2000" spc="-5" dirty="0">
                <a:latin typeface="Calibri"/>
                <a:cs typeface="Calibri"/>
              </a:rPr>
              <a:t>(querying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32051" dirty="0">
                <a:latin typeface="Calibri"/>
                <a:cs typeface="Calibri"/>
              </a:rPr>
              <a:t>i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arbitrary </a:t>
            </a:r>
            <a:r>
              <a:rPr sz="2000" spc="-5" dirty="0">
                <a:latin typeface="Calibri"/>
                <a:cs typeface="Calibri"/>
              </a:rPr>
              <a:t>i): simply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lookup into the </a:t>
            </a:r>
            <a:r>
              <a:rPr sz="2000" dirty="0">
                <a:latin typeface="Calibri"/>
                <a:cs typeface="Calibri"/>
              </a:rPr>
              <a:t>array </a:t>
            </a:r>
            <a:r>
              <a:rPr sz="2000" spc="10" dirty="0">
                <a:latin typeface="Calibri"/>
                <a:cs typeface="Calibri"/>
              </a:rPr>
              <a:t>p</a:t>
            </a:r>
            <a:r>
              <a:rPr sz="1950" spc="15" baseline="-32051" dirty="0">
                <a:latin typeface="Calibri"/>
                <a:cs typeface="Calibri"/>
              </a:rPr>
              <a:t>1</a:t>
            </a:r>
            <a:r>
              <a:rPr sz="2000" spc="10" dirty="0">
                <a:latin typeface="Calibri"/>
                <a:cs typeface="Calibri"/>
              </a:rPr>
              <a:t>, </a:t>
            </a:r>
            <a:r>
              <a:rPr sz="2000" spc="-5" dirty="0">
                <a:latin typeface="Arial"/>
                <a:cs typeface="Arial"/>
              </a:rPr>
              <a:t>…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p</a:t>
            </a:r>
            <a:r>
              <a:rPr sz="1950" spc="7" baseline="-32051" dirty="0">
                <a:latin typeface="Calibri"/>
                <a:cs typeface="Calibri"/>
              </a:rPr>
              <a:t>k</a:t>
            </a:r>
            <a:endParaRPr sz="1950" baseline="-32051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sz="2000" b="1" spc="-5" dirty="0">
                <a:latin typeface="Calibri"/>
                <a:cs typeface="Calibri"/>
              </a:rPr>
              <a:t>Sampling </a:t>
            </a:r>
            <a:r>
              <a:rPr sz="2000" spc="-5" dirty="0">
                <a:latin typeface="Calibri"/>
                <a:cs typeface="Calibri"/>
              </a:rPr>
              <a:t>(lookup into the inverse cumulative distribution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0451" y="1769406"/>
            <a:ext cx="817244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7075" algn="l"/>
              </a:tabLst>
            </a:pPr>
            <a:r>
              <a:rPr sz="1300" spc="15" dirty="0">
                <a:latin typeface="Calibri"/>
                <a:cs typeface="Calibri"/>
              </a:rPr>
              <a:t>1	k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714" y="1589490"/>
            <a:ext cx="7066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2000" spc="-5" dirty="0">
                <a:solidFill>
                  <a:srgbClr val="3333CC"/>
                </a:solidFill>
                <a:latin typeface="Calibri"/>
                <a:cs typeface="Calibri"/>
              </a:rPr>
              <a:t>1.	</a:t>
            </a:r>
            <a:r>
              <a:rPr sz="2000" spc="-5" dirty="0">
                <a:latin typeface="Calibri"/>
                <a:cs typeface="Calibri"/>
              </a:rPr>
              <a:t>From the model probabilities </a:t>
            </a:r>
            <a:r>
              <a:rPr sz="2000" dirty="0">
                <a:latin typeface="Calibri"/>
                <a:cs typeface="Calibri"/>
              </a:rPr>
              <a:t>p , </a:t>
            </a:r>
            <a:r>
              <a:rPr sz="2000" spc="-5" dirty="0">
                <a:latin typeface="Arial"/>
                <a:cs typeface="Arial"/>
              </a:rPr>
              <a:t>…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p , </a:t>
            </a:r>
            <a:r>
              <a:rPr sz="2000" spc="-5" dirty="0">
                <a:latin typeface="Calibri"/>
                <a:cs typeface="Calibri"/>
              </a:rPr>
              <a:t>compute the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cumulative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996" y="1829520"/>
            <a:ext cx="460946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Calibri"/>
                <a:cs typeface="Calibri"/>
              </a:rPr>
              <a:t>distribution</a:t>
            </a:r>
            <a:endParaRPr sz="2000">
              <a:latin typeface="Calibri"/>
              <a:cs typeface="Calibri"/>
            </a:endParaRPr>
          </a:p>
          <a:p>
            <a:pPr marL="965200">
              <a:lnSpc>
                <a:spcPct val="100000"/>
              </a:lnSpc>
              <a:spcBef>
                <a:spcPts val="480"/>
              </a:spcBef>
              <a:tabLst>
                <a:tab pos="2592070" algn="l"/>
              </a:tabLst>
            </a:pPr>
            <a:r>
              <a:rPr sz="2000" dirty="0">
                <a:latin typeface="Calibri"/>
                <a:cs typeface="Calibri"/>
              </a:rPr>
              <a:t>F</a:t>
            </a:r>
            <a:r>
              <a:rPr sz="1950" baseline="-32051" dirty="0">
                <a:latin typeface="Calibri"/>
                <a:cs typeface="Calibri"/>
              </a:rPr>
              <a:t>i 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5" dirty="0">
                <a:latin typeface="Calibri"/>
                <a:cs typeface="Calibri"/>
              </a:rPr>
              <a:t>p</a:t>
            </a:r>
            <a:r>
              <a:rPr sz="1950" spc="7" baseline="-32051" dirty="0">
                <a:latin typeface="Calibri"/>
                <a:cs typeface="Calibri"/>
              </a:rPr>
              <a:t>1  </a:t>
            </a:r>
            <a:r>
              <a:rPr sz="2000" dirty="0">
                <a:latin typeface="Calibri"/>
                <a:cs typeface="Calibri"/>
              </a:rPr>
              <a:t>+ </a:t>
            </a:r>
            <a:r>
              <a:rPr sz="2000" dirty="0">
                <a:latin typeface="MS PGothic"/>
                <a:cs typeface="MS PGothic"/>
              </a:rPr>
              <a:t>⋯</a:t>
            </a:r>
            <a:r>
              <a:rPr sz="2000" spc="-459" dirty="0">
                <a:latin typeface="MS PGothic"/>
                <a:cs typeface="MS PGothic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32051" dirty="0">
                <a:latin typeface="Calibri"/>
                <a:cs typeface="Calibri"/>
              </a:rPr>
              <a:t>i	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all i </a:t>
            </a:r>
            <a:r>
              <a:rPr sz="2000" dirty="0">
                <a:latin typeface="MS PGothic"/>
                <a:cs typeface="MS PGothic"/>
              </a:rPr>
              <a:t>∈ </a:t>
            </a:r>
            <a:r>
              <a:rPr sz="2000" spc="-5" dirty="0">
                <a:latin typeface="Calibri"/>
                <a:cs typeface="Calibri"/>
              </a:rPr>
              <a:t>{1, </a:t>
            </a:r>
            <a:r>
              <a:rPr sz="2000" spc="-5" dirty="0">
                <a:latin typeface="Arial"/>
                <a:cs typeface="Arial"/>
              </a:rPr>
              <a:t>…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2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k}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896" y="2618190"/>
            <a:ext cx="480187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21640">
              <a:lnSpc>
                <a:spcPts val="2385"/>
              </a:lnSpc>
              <a:spcBef>
                <a:spcPts val="100"/>
              </a:spcBef>
              <a:buClr>
                <a:srgbClr val="3333CC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Draw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uniform random number </a:t>
            </a:r>
            <a:r>
              <a:rPr sz="2000" dirty="0">
                <a:latin typeface="Calibri"/>
                <a:cs typeface="Calibri"/>
              </a:rPr>
              <a:t>u ~ </a:t>
            </a:r>
            <a:r>
              <a:rPr sz="2000" spc="-5" dirty="0">
                <a:latin typeface="Calibri"/>
                <a:cs typeface="Calibri"/>
              </a:rPr>
              <a:t>[0,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1]</a:t>
            </a:r>
            <a:endParaRPr sz="2000">
              <a:latin typeface="Calibri"/>
              <a:cs typeface="Calibri"/>
            </a:endParaRPr>
          </a:p>
          <a:p>
            <a:pPr marL="469900" indent="-421640">
              <a:lnSpc>
                <a:spcPts val="1910"/>
              </a:lnSpc>
              <a:buClr>
                <a:srgbClr val="3333CC"/>
              </a:buClr>
              <a:buAutoNum type="arabicPeriod" startAt="2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Return the smallest </a:t>
            </a:r>
            <a:r>
              <a:rPr sz="2000" dirty="0">
                <a:latin typeface="Calibri"/>
                <a:cs typeface="Calibri"/>
              </a:rPr>
              <a:t>i </a:t>
            </a:r>
            <a:r>
              <a:rPr sz="2000" spc="-5" dirty="0">
                <a:latin typeface="Calibri"/>
                <a:cs typeface="Calibri"/>
              </a:rPr>
              <a:t>such that </a:t>
            </a:r>
            <a:r>
              <a:rPr sz="2000" dirty="0">
                <a:latin typeface="Calibri"/>
                <a:cs typeface="Calibri"/>
              </a:rPr>
              <a:t>u </a:t>
            </a:r>
            <a:r>
              <a:rPr sz="2000" dirty="0">
                <a:latin typeface="Arial"/>
                <a:cs typeface="Arial"/>
              </a:rPr>
              <a:t>≤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F</a:t>
            </a:r>
            <a:endParaRPr sz="2000">
              <a:latin typeface="Calibri"/>
              <a:cs typeface="Calibri"/>
            </a:endParaRPr>
          </a:p>
          <a:p>
            <a:pPr marR="579120" algn="r">
              <a:lnSpc>
                <a:spcPts val="1019"/>
              </a:lnSpc>
            </a:pPr>
            <a:r>
              <a:rPr sz="1300" spc="5" dirty="0">
                <a:latin typeface="Calibri"/>
                <a:cs typeface="Calibri"/>
              </a:rPr>
              <a:t>i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000" b="1" spc="-5" dirty="0">
                <a:latin typeface="Calibri"/>
                <a:cs typeface="Calibri"/>
              </a:rPr>
              <a:t>Are we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done?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9981" y="0"/>
            <a:ext cx="31388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Sample</a:t>
            </a:r>
            <a:r>
              <a:rPr spc="-90" dirty="0"/>
              <a:t> </a:t>
            </a:r>
            <a:r>
              <a:rPr spc="-5" dirty="0"/>
              <a:t>Quality</a:t>
            </a:r>
          </a:p>
        </p:txBody>
      </p:sp>
      <p:sp>
        <p:nvSpPr>
          <p:cNvPr id="3" name="object 3"/>
          <p:cNvSpPr/>
          <p:nvPr/>
        </p:nvSpPr>
        <p:spPr>
          <a:xfrm>
            <a:off x="382975" y="789137"/>
            <a:ext cx="3914999" cy="3361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5325" y="747312"/>
            <a:ext cx="3650198" cy="344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76425" y="4368663"/>
            <a:ext cx="48647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Which set of samples </a:t>
            </a:r>
            <a:r>
              <a:rPr sz="140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generated by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GAN versus </a:t>
            </a:r>
            <a:r>
              <a:rPr sz="1400" dirty="0">
                <a:latin typeface="Calibri"/>
                <a:cs typeface="Calibri"/>
              </a:rPr>
              <a:t>an </a:t>
            </a:r>
            <a:r>
              <a:rPr sz="1400" spc="-5" dirty="0">
                <a:latin typeface="Calibri"/>
                <a:cs typeface="Calibri"/>
              </a:rPr>
              <a:t>AR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model?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50</a:t>
            </a:fld>
            <a:endParaRPr sz="1950" baseline="-8547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327" y="0"/>
            <a:ext cx="71062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 </a:t>
            </a:r>
            <a:r>
              <a:rPr spc="-10" dirty="0"/>
              <a:t>models can </a:t>
            </a:r>
            <a:r>
              <a:rPr spc="-5" dirty="0"/>
              <a:t>have </a:t>
            </a:r>
            <a:r>
              <a:rPr spc="-10" dirty="0"/>
              <a:t>good</a:t>
            </a:r>
            <a:r>
              <a:rPr spc="-75" dirty="0"/>
              <a:t> </a:t>
            </a:r>
            <a:r>
              <a:rPr spc="-5" dirty="0"/>
              <a:t>samples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107" y="863558"/>
            <a:ext cx="7821295" cy="100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909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58333"/>
              <a:buFont typeface="Arial"/>
              <a:buChar char="■"/>
              <a:tabLst>
                <a:tab pos="351155" algn="l"/>
                <a:tab pos="351790" algn="l"/>
              </a:tabLst>
            </a:pPr>
            <a:r>
              <a:rPr sz="2400" spc="-5" dirty="0">
                <a:latin typeface="Calibri"/>
                <a:cs typeface="Calibri"/>
              </a:rPr>
              <a:t>Good samples can be </a:t>
            </a:r>
            <a:r>
              <a:rPr sz="2400" dirty="0">
                <a:latin typeface="Calibri"/>
                <a:cs typeface="Calibri"/>
              </a:rPr>
              <a:t>achieved </a:t>
            </a:r>
            <a:r>
              <a:rPr sz="2400" spc="-5" dirty="0">
                <a:latin typeface="Calibri"/>
                <a:cs typeface="Calibri"/>
              </a:rPr>
              <a:t>by selective bits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conditioning</a:t>
            </a:r>
            <a:endParaRPr sz="2400">
              <a:latin typeface="Calibri"/>
              <a:cs typeface="Calibri"/>
            </a:endParaRPr>
          </a:p>
          <a:p>
            <a:pPr marL="636905" lvl="1" indent="-300355"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SzPct val="55000"/>
              <a:buFont typeface="Arial"/>
              <a:buChar char="■"/>
              <a:tabLst>
                <a:tab pos="636905" algn="l"/>
                <a:tab pos="637540" algn="l"/>
              </a:tabLst>
            </a:pPr>
            <a:r>
              <a:rPr sz="2000" spc="-5" dirty="0">
                <a:latin typeface="Calibri"/>
                <a:cs typeface="Calibri"/>
              </a:rPr>
              <a:t>Grayscale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PixelCNN</a:t>
            </a:r>
            <a:endParaRPr sz="2000">
              <a:latin typeface="Calibri"/>
              <a:cs typeface="Calibri"/>
            </a:endParaRPr>
          </a:p>
          <a:p>
            <a:pPr marL="636905" lvl="1" indent="-300355">
              <a:lnSpc>
                <a:spcPct val="100000"/>
              </a:lnSpc>
              <a:buClr>
                <a:srgbClr val="FF0000"/>
              </a:buClr>
              <a:buSzPct val="55000"/>
              <a:buFont typeface="Arial"/>
              <a:buChar char="■"/>
              <a:tabLst>
                <a:tab pos="636905" algn="l"/>
                <a:tab pos="637540" algn="l"/>
              </a:tabLst>
            </a:pPr>
            <a:r>
              <a:rPr sz="2000" spc="-5" dirty="0">
                <a:latin typeface="Calibri"/>
                <a:cs typeface="Calibri"/>
              </a:rPr>
              <a:t>Subscale Pixel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4375" y="1934300"/>
            <a:ext cx="2666199" cy="2671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7275" y="1934300"/>
            <a:ext cx="2797012" cy="2703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51</a:t>
            </a:fld>
            <a:endParaRPr sz="1950" baseline="-8547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349" y="0"/>
            <a:ext cx="2604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Bibliography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52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230896" y="804883"/>
            <a:ext cx="8188325" cy="3535679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200" spc="-5" dirty="0">
                <a:latin typeface="Calibri"/>
                <a:cs typeface="Calibri"/>
              </a:rPr>
              <a:t>char-rnn: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  <a:hlinkClick r:id="rId2"/>
              </a:rPr>
              <a:t>http://karpathy.github.io/2015/05/21/rnn-effectiveness/</a:t>
            </a:r>
            <a:endParaRPr sz="1200">
              <a:latin typeface="Calibri"/>
              <a:cs typeface="Calibri"/>
            </a:endParaRPr>
          </a:p>
          <a:p>
            <a:pPr marL="12700" marR="135890">
              <a:lnSpc>
                <a:spcPts val="1760"/>
              </a:lnSpc>
              <a:spcBef>
                <a:spcPts val="300"/>
              </a:spcBef>
            </a:pPr>
            <a:r>
              <a:rPr sz="1200" spc="-5" dirty="0">
                <a:latin typeface="Calibri"/>
                <a:cs typeface="Calibri"/>
              </a:rPr>
              <a:t>MADE: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Germain,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Mathieu,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et al. "Made: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Masked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autoencoder for distribution estimation."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International Conference on </a:t>
            </a:r>
            <a:r>
              <a:rPr sz="1000" i="1" dirty="0">
                <a:solidFill>
                  <a:srgbClr val="222222"/>
                </a:solidFill>
                <a:latin typeface="Arial"/>
                <a:cs typeface="Arial"/>
              </a:rPr>
              <a:t>Machine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Learning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. 2015.  WaveNet: Oord, Aaron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van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den, et al. "Wavenet: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generative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model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for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raw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audio."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 preprint arXiv:1609.03499</a:t>
            </a:r>
            <a:r>
              <a:rPr sz="1000" i="1" spc="3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(2016).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5"/>
              </a:lnSpc>
              <a:spcBef>
                <a:spcPts val="295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PixelCNN: Oord, Aaron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van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den, Nal Kalchbrenner, and Koray Kavukcuoglu. "Pixel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recurrent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neural networks."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 preprint</a:t>
            </a:r>
            <a:r>
              <a:rPr sz="1000" i="1" spc="7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arXiv:1601.06759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5"/>
              </a:lnSpc>
            </a:pP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(2016).</a:t>
            </a:r>
            <a:endParaRPr sz="1000">
              <a:latin typeface="Arial"/>
              <a:cs typeface="Arial"/>
            </a:endParaRPr>
          </a:p>
          <a:p>
            <a:pPr marL="12700" marR="24130">
              <a:lnSpc>
                <a:spcPts val="1170"/>
              </a:lnSpc>
              <a:spcBef>
                <a:spcPts val="545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Gated PixelCNN: Van den Oord, Aaron, et al. "Conditional image generation with pixelcnn decoders."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Advances in Neural Information Processing  Systems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.</a:t>
            </a:r>
            <a:r>
              <a:rPr sz="10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2016.</a:t>
            </a:r>
            <a:endParaRPr sz="1000">
              <a:latin typeface="Arial"/>
              <a:cs typeface="Arial"/>
            </a:endParaRPr>
          </a:p>
          <a:p>
            <a:pPr marL="12700" marR="104139">
              <a:lnSpc>
                <a:spcPts val="1170"/>
              </a:lnSpc>
              <a:spcBef>
                <a:spcPts val="509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PixelCNN++: Salimans, Tim, et al. "Pixelcnn++: Improving the pixelcnn with discretized logistic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mixture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likelihood and other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modifications."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  preprint arXiv:1701.05517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(2017)</a:t>
            </a:r>
            <a:endParaRPr sz="1000">
              <a:latin typeface="Arial"/>
              <a:cs typeface="Arial"/>
            </a:endParaRPr>
          </a:p>
          <a:p>
            <a:pPr marL="12700" marR="1042035">
              <a:lnSpc>
                <a:spcPts val="1650"/>
              </a:lnSpc>
              <a:spcBef>
                <a:spcPts val="125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Self-attention: Vaswani, Ashish, et al. "Attention is all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you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need."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Advances in Neural Information Processing </a:t>
            </a:r>
            <a:r>
              <a:rPr sz="1000" i="1" dirty="0">
                <a:solidFill>
                  <a:srgbClr val="222222"/>
                </a:solidFill>
                <a:latin typeface="Arial"/>
                <a:cs typeface="Arial"/>
              </a:rPr>
              <a:t>Systems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.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2017.  PixelSNAIL: Chen, Xi, et al. "Pixelsnail: An improved autoregressive generative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model."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 preprint arXiv:1712.09763</a:t>
            </a:r>
            <a:r>
              <a:rPr sz="1000" i="1" spc="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(2017)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Fast PixelCNN++: Ramachandran, Prajit, et al. "Fast generation for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convolutional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autoregressive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models."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 preprint</a:t>
            </a:r>
            <a:r>
              <a:rPr sz="1000" i="1" spc="5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arXiv:1704.06001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(2017).</a:t>
            </a:r>
            <a:endParaRPr sz="1000">
              <a:latin typeface="Arial"/>
              <a:cs typeface="Arial"/>
            </a:endParaRPr>
          </a:p>
          <a:p>
            <a:pPr marL="12700" marR="39370">
              <a:lnSpc>
                <a:spcPts val="1170"/>
              </a:lnSpc>
              <a:spcBef>
                <a:spcPts val="515"/>
              </a:spcBef>
            </a:pP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Multiscale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PixelCNN: Reed, Scott, et al. "Parallel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multiscale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autoregressive density estimation."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Proceedings of the 34th International Conference  on </a:t>
            </a:r>
            <a:r>
              <a:rPr sz="1000" i="1" dirty="0">
                <a:solidFill>
                  <a:srgbClr val="222222"/>
                </a:solidFill>
                <a:latin typeface="Arial"/>
                <a:cs typeface="Arial"/>
              </a:rPr>
              <a:t>Machine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Learning-Volume 70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.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JMLR.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org,</a:t>
            </a:r>
            <a:r>
              <a:rPr sz="1000" spc="-2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2017.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5"/>
              </a:lnSpc>
              <a:spcBef>
                <a:spcPts val="445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Grayscale PixelCNN: Kolesnikov, Alexander, and Christoph H. Lampert. "PixelCNN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models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with auxiliary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variables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for natural image</a:t>
            </a:r>
            <a:r>
              <a:rPr sz="1000" spc="-4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modeling."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5"/>
              </a:lnSpc>
            </a:pP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Proceedings of the 34th International Conference on </a:t>
            </a:r>
            <a:r>
              <a:rPr sz="1000" i="1" dirty="0">
                <a:solidFill>
                  <a:srgbClr val="222222"/>
                </a:solidFill>
                <a:latin typeface="Arial"/>
                <a:cs typeface="Arial"/>
              </a:rPr>
              <a:t>Machine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Learning-Volume </a:t>
            </a:r>
            <a:r>
              <a:rPr sz="1000" i="1" spc="15" dirty="0">
                <a:solidFill>
                  <a:srgbClr val="222222"/>
                </a:solidFill>
                <a:latin typeface="Arial"/>
                <a:cs typeface="Arial"/>
              </a:rPr>
              <a:t>70</a:t>
            </a:r>
            <a:r>
              <a:rPr sz="1000" spc="15" dirty="0">
                <a:solidFill>
                  <a:srgbClr val="222222"/>
                </a:solidFill>
                <a:latin typeface="Arial"/>
                <a:cs typeface="Arial"/>
              </a:rPr>
              <a:t>.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JMLR.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org,</a:t>
            </a:r>
            <a:r>
              <a:rPr sz="1000" spc="-4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2017.</a:t>
            </a:r>
            <a:endParaRPr sz="1000">
              <a:latin typeface="Arial"/>
              <a:cs typeface="Arial"/>
            </a:endParaRPr>
          </a:p>
          <a:p>
            <a:pPr marL="12700" marR="800100">
              <a:lnSpc>
                <a:spcPts val="1170"/>
              </a:lnSpc>
              <a:spcBef>
                <a:spcPts val="545"/>
              </a:spcBef>
            </a:pP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Subscale Pixel Network: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Menick, Jacob,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and Nal Kalchbrenner. "Generating High Fidelity Images with Subscale Pixel Networks and  </a:t>
            </a:r>
            <a:r>
              <a:rPr sz="1000" dirty="0">
                <a:solidFill>
                  <a:srgbClr val="222222"/>
                </a:solidFill>
                <a:latin typeface="Arial"/>
                <a:cs typeface="Arial"/>
              </a:rPr>
              <a:t>Multidimensional 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Upscaling."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 preprint</a:t>
            </a:r>
            <a:r>
              <a:rPr sz="1000" i="1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222222"/>
                </a:solidFill>
                <a:latin typeface="Arial"/>
                <a:cs typeface="Arial"/>
              </a:rPr>
              <a:t>arXiv:1812.01608</a:t>
            </a:r>
            <a:r>
              <a:rPr sz="1000" spc="-5" dirty="0">
                <a:solidFill>
                  <a:srgbClr val="222222"/>
                </a:solidFill>
                <a:latin typeface="Arial"/>
                <a:cs typeface="Arial"/>
              </a:rPr>
              <a:t>(2018)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625" y="0"/>
            <a:ext cx="53994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Failure in high</a:t>
            </a:r>
            <a:r>
              <a:rPr spc="-90" dirty="0"/>
              <a:t> </a:t>
            </a:r>
            <a:r>
              <a:rPr spc="-5" dirty="0"/>
              <a:t>dimensions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6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205496" y="863558"/>
            <a:ext cx="8110855" cy="3425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 marR="133350">
              <a:lnSpc>
                <a:spcPct val="100499"/>
              </a:lnSpc>
              <a:spcBef>
                <a:spcPts val="85"/>
              </a:spcBef>
            </a:pPr>
            <a:r>
              <a:rPr sz="2400" spc="-5" dirty="0">
                <a:latin typeface="Calibri"/>
                <a:cs typeface="Calibri"/>
              </a:rPr>
              <a:t>No, because of the </a:t>
            </a:r>
            <a:r>
              <a:rPr sz="2400" b="1" spc="-5" dirty="0">
                <a:latin typeface="Calibri"/>
                <a:cs typeface="Calibri"/>
              </a:rPr>
              <a:t>curse of dimensionality</a:t>
            </a:r>
            <a:r>
              <a:rPr sz="2400" spc="-5" dirty="0">
                <a:latin typeface="Calibri"/>
                <a:cs typeface="Calibri"/>
              </a:rPr>
              <a:t>. Counting fails when  there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too many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bins.</a:t>
            </a:r>
            <a:endParaRPr sz="2400">
              <a:latin typeface="Calibri"/>
              <a:cs typeface="Calibri"/>
            </a:endParaRPr>
          </a:p>
          <a:p>
            <a:pPr marL="495300" indent="-285115">
              <a:lnSpc>
                <a:spcPct val="100000"/>
              </a:lnSpc>
              <a:spcBef>
                <a:spcPts val="450"/>
              </a:spcBef>
              <a:buClr>
                <a:srgbClr val="3333CC"/>
              </a:buClr>
              <a:buSzPct val="58333"/>
              <a:buChar char="-"/>
              <a:tabLst>
                <a:tab pos="494665" algn="l"/>
                <a:tab pos="495300" algn="l"/>
              </a:tabLst>
            </a:pPr>
            <a:r>
              <a:rPr sz="2400" spc="-5" dirty="0">
                <a:latin typeface="Calibri"/>
                <a:cs typeface="Calibri"/>
              </a:rPr>
              <a:t>(Binary) MNIST: 28x28 images, each pixel in {0,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1}</a:t>
            </a:r>
            <a:endParaRPr sz="2400">
              <a:latin typeface="Calibri"/>
              <a:cs typeface="Calibri"/>
            </a:endParaRPr>
          </a:p>
          <a:p>
            <a:pPr marL="495300" indent="-285115">
              <a:lnSpc>
                <a:spcPts val="2865"/>
              </a:lnSpc>
              <a:spcBef>
                <a:spcPts val="15"/>
              </a:spcBef>
              <a:buClr>
                <a:srgbClr val="3333CC"/>
              </a:buClr>
              <a:buSzPct val="58333"/>
              <a:buChar char="-"/>
              <a:tabLst>
                <a:tab pos="494665" algn="l"/>
                <a:tab pos="495300" algn="l"/>
              </a:tabLst>
            </a:pP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31250" dirty="0">
                <a:latin typeface="Calibri"/>
                <a:cs typeface="Calibri"/>
              </a:rPr>
              <a:t>784 </a:t>
            </a:r>
            <a:r>
              <a:rPr sz="2400" dirty="0">
                <a:latin typeface="Arial"/>
                <a:cs typeface="Arial"/>
              </a:rPr>
              <a:t>≈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-7" baseline="31250" dirty="0">
                <a:latin typeface="Calibri"/>
                <a:cs typeface="Calibri"/>
              </a:rPr>
              <a:t>236 </a:t>
            </a:r>
            <a:r>
              <a:rPr sz="2400" spc="-5" dirty="0">
                <a:latin typeface="Calibri"/>
                <a:cs typeface="Calibri"/>
              </a:rPr>
              <a:t>probabilities to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estimate</a:t>
            </a:r>
            <a:endParaRPr sz="2400">
              <a:latin typeface="Calibri"/>
              <a:cs typeface="Calibri"/>
            </a:endParaRPr>
          </a:p>
          <a:p>
            <a:pPr marL="495300" indent="-285115">
              <a:lnSpc>
                <a:spcPts val="2850"/>
              </a:lnSpc>
              <a:buClr>
                <a:srgbClr val="3333CC"/>
              </a:buClr>
              <a:buSzPct val="58333"/>
              <a:buChar char="-"/>
              <a:tabLst>
                <a:tab pos="494665" algn="l"/>
                <a:tab pos="495300" algn="l"/>
              </a:tabLst>
            </a:pPr>
            <a:r>
              <a:rPr sz="2400" spc="-5" dirty="0">
                <a:latin typeface="Calibri"/>
                <a:cs typeface="Calibri"/>
              </a:rPr>
              <a:t>Any reasonable training set covers only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tiny fraction 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 marL="495300" marR="30480" indent="-285115">
              <a:lnSpc>
                <a:spcPts val="2850"/>
              </a:lnSpc>
              <a:spcBef>
                <a:spcPts val="105"/>
              </a:spcBef>
              <a:buClr>
                <a:srgbClr val="3333CC"/>
              </a:buClr>
              <a:buSzPct val="58333"/>
              <a:buChar char="-"/>
              <a:tabLst>
                <a:tab pos="494665" algn="l"/>
                <a:tab pos="495300" algn="l"/>
              </a:tabLst>
            </a:pPr>
            <a:r>
              <a:rPr sz="2400" spc="-5" dirty="0">
                <a:latin typeface="Calibri"/>
                <a:cs typeface="Calibri"/>
              </a:rPr>
              <a:t>Each image influences only one parameter. No generalization  whatsoever!</a:t>
            </a:r>
            <a:endParaRPr sz="2400">
              <a:latin typeface="Calibri"/>
              <a:cs typeface="Calibri"/>
            </a:endParaRPr>
          </a:p>
          <a:p>
            <a:pPr marL="38100" marR="894080">
              <a:lnSpc>
                <a:spcPct val="100499"/>
              </a:lnSpc>
              <a:spcBef>
                <a:spcPts val="345"/>
              </a:spcBef>
            </a:pPr>
            <a:r>
              <a:rPr sz="2400" b="1" spc="-5" dirty="0">
                <a:latin typeface="Calibri"/>
                <a:cs typeface="Calibri"/>
              </a:rPr>
              <a:t>Solution: function </a:t>
            </a:r>
            <a:r>
              <a:rPr sz="2400" b="1" dirty="0">
                <a:latin typeface="Calibri"/>
                <a:cs typeface="Calibri"/>
              </a:rPr>
              <a:t>approximation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Instead of storing each  probability, store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parameterized function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spc="7" baseline="-31250" dirty="0">
                <a:latin typeface="Arial"/>
                <a:cs typeface="Arial"/>
              </a:rPr>
              <a:t>θ</a:t>
            </a:r>
            <a:r>
              <a:rPr sz="2400" spc="5" dirty="0">
                <a:latin typeface="Calibri"/>
                <a:cs typeface="Calibri"/>
              </a:rPr>
              <a:t>(x)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703" y="0"/>
            <a:ext cx="74491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Likelihood-based </a:t>
            </a:r>
            <a:r>
              <a:rPr spc="-10" dirty="0"/>
              <a:t>generative</a:t>
            </a:r>
            <a:r>
              <a:rPr spc="-90" dirty="0"/>
              <a:t> </a:t>
            </a:r>
            <a:r>
              <a:rPr spc="-5" dirty="0"/>
              <a:t>models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7</a:t>
            </a:fld>
            <a:endParaRPr sz="1950" baseline="-8547"/>
          </a:p>
        </p:txBody>
      </p:sp>
      <p:sp>
        <p:nvSpPr>
          <p:cNvPr id="3" name="object 3"/>
          <p:cNvSpPr txBox="1"/>
          <p:nvPr/>
        </p:nvSpPr>
        <p:spPr>
          <a:xfrm>
            <a:off x="167396" y="855006"/>
            <a:ext cx="8223250" cy="306514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6200">
              <a:lnSpc>
                <a:spcPts val="765"/>
              </a:lnSpc>
              <a:spcBef>
                <a:spcPts val="180"/>
              </a:spcBef>
              <a:tabLst>
                <a:tab pos="4568825" algn="l"/>
                <a:tab pos="5438775" algn="l"/>
                <a:tab pos="6075045" algn="l"/>
              </a:tabLst>
            </a:pPr>
            <a:r>
              <a:rPr sz="2000" spc="-5" dirty="0">
                <a:latin typeface="Calibri"/>
                <a:cs typeface="Calibri"/>
              </a:rPr>
              <a:t>Recall: the goal is to </a:t>
            </a:r>
            <a:r>
              <a:rPr sz="2000" b="1" spc="-5" dirty="0">
                <a:latin typeface="Calibri"/>
                <a:cs typeface="Calibri"/>
              </a:rPr>
              <a:t>estimate </a:t>
            </a:r>
            <a:r>
              <a:rPr sz="2000" b="1" spc="10" dirty="0">
                <a:latin typeface="Calibri"/>
                <a:cs typeface="Calibri"/>
              </a:rPr>
              <a:t>p</a:t>
            </a:r>
            <a:r>
              <a:rPr sz="1950" b="1" spc="15" baseline="-32051" dirty="0">
                <a:latin typeface="Calibri"/>
                <a:cs typeface="Calibri"/>
              </a:rPr>
              <a:t>data</a:t>
            </a:r>
            <a:r>
              <a:rPr sz="1950" b="1" spc="359" baseline="-3205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from </a:t>
            </a:r>
            <a:r>
              <a:rPr sz="2000" b="1" dirty="0">
                <a:latin typeface="Calibri"/>
                <a:cs typeface="Calibri"/>
              </a:rPr>
              <a:t>x	,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Arial"/>
                <a:cs typeface="Arial"/>
              </a:rPr>
              <a:t>…</a:t>
            </a:r>
            <a:r>
              <a:rPr sz="2000" b="1" spc="-5" dirty="0">
                <a:latin typeface="Calibri"/>
                <a:cs typeface="Calibri"/>
              </a:rPr>
              <a:t>,</a:t>
            </a:r>
            <a:r>
              <a:rPr sz="2000" b="1" dirty="0">
                <a:latin typeface="Calibri"/>
                <a:cs typeface="Calibri"/>
              </a:rPr>
              <a:t> x	~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	</a:t>
            </a:r>
            <a:r>
              <a:rPr sz="2000" b="1" spc="-5" dirty="0">
                <a:latin typeface="Calibri"/>
                <a:cs typeface="Calibri"/>
              </a:rPr>
              <a:t>(x)</a:t>
            </a:r>
            <a:endParaRPr sz="2000" dirty="0">
              <a:latin typeface="Calibri"/>
              <a:cs typeface="Calibri"/>
            </a:endParaRPr>
          </a:p>
          <a:p>
            <a:pPr marL="4377690">
              <a:lnSpc>
                <a:spcPts val="715"/>
              </a:lnSpc>
              <a:tabLst>
                <a:tab pos="5184775" algn="l"/>
              </a:tabLst>
            </a:pPr>
            <a:r>
              <a:rPr sz="1300" b="1" spc="5" dirty="0">
                <a:latin typeface="Calibri"/>
                <a:cs typeface="Calibri"/>
              </a:rPr>
              <a:t>(1)	(n)</a:t>
            </a:r>
            <a:endParaRPr sz="1300" dirty="0">
              <a:latin typeface="Calibri"/>
              <a:cs typeface="Calibri"/>
            </a:endParaRPr>
          </a:p>
          <a:p>
            <a:pPr marR="2139315" algn="r">
              <a:lnSpc>
                <a:spcPts val="1530"/>
              </a:lnSpc>
            </a:pPr>
            <a:r>
              <a:rPr sz="1300" b="1" spc="10" dirty="0">
                <a:latin typeface="Calibri"/>
                <a:cs typeface="Calibri"/>
              </a:rPr>
              <a:t>data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105"/>
              </a:spcBef>
            </a:pPr>
            <a:r>
              <a:rPr sz="2000" spc="-5" dirty="0">
                <a:latin typeface="Calibri"/>
                <a:cs typeface="Calibri"/>
              </a:rPr>
              <a:t>Now we introduce </a:t>
            </a:r>
            <a:r>
              <a:rPr sz="2000" b="1" spc="-5" dirty="0">
                <a:latin typeface="Calibri"/>
                <a:cs typeface="Calibri"/>
              </a:rPr>
              <a:t>function approximation</a:t>
            </a:r>
            <a:r>
              <a:rPr sz="2000" spc="-5" dirty="0">
                <a:latin typeface="Calibri"/>
                <a:cs typeface="Calibri"/>
              </a:rPr>
              <a:t>: learn </a:t>
            </a:r>
            <a:r>
              <a:rPr sz="2000" dirty="0">
                <a:latin typeface="Arial"/>
                <a:cs typeface="Arial"/>
              </a:rPr>
              <a:t>θ </a:t>
            </a:r>
            <a:r>
              <a:rPr sz="2000" spc="-5" dirty="0">
                <a:latin typeface="Calibri"/>
                <a:cs typeface="Calibri"/>
              </a:rPr>
              <a:t>so that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32051" dirty="0">
                <a:latin typeface="Arial"/>
                <a:cs typeface="Arial"/>
              </a:rPr>
              <a:t>θ</a:t>
            </a:r>
            <a:r>
              <a:rPr sz="2000" dirty="0">
                <a:latin typeface="Calibri"/>
                <a:cs typeface="Calibri"/>
              </a:rPr>
              <a:t>(x) </a:t>
            </a:r>
            <a:r>
              <a:rPr sz="2000" dirty="0">
                <a:latin typeface="Arial"/>
                <a:cs typeface="Arial"/>
              </a:rPr>
              <a:t>≈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32051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(x).</a:t>
            </a:r>
          </a:p>
          <a:p>
            <a:pPr marL="533400" marR="840105" indent="-306705">
              <a:lnSpc>
                <a:spcPts val="2370"/>
              </a:lnSpc>
              <a:spcBef>
                <a:spcPts val="555"/>
              </a:spcBef>
              <a:buClr>
                <a:srgbClr val="3333CC"/>
              </a:buClr>
              <a:buChar char="-"/>
              <a:tabLst>
                <a:tab pos="532765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How do we design function </a:t>
            </a:r>
            <a:r>
              <a:rPr sz="2000" dirty="0">
                <a:latin typeface="Calibri"/>
                <a:cs typeface="Calibri"/>
              </a:rPr>
              <a:t>approximators </a:t>
            </a:r>
            <a:r>
              <a:rPr sz="2000" spc="-5" dirty="0">
                <a:latin typeface="Calibri"/>
                <a:cs typeface="Calibri"/>
              </a:rPr>
              <a:t>to effectively represent  complex joint distributions over x, yet remain easy 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train?</a:t>
            </a:r>
            <a:endParaRPr sz="2000" dirty="0">
              <a:latin typeface="Calibri"/>
              <a:cs typeface="Calibri"/>
            </a:endParaRPr>
          </a:p>
          <a:p>
            <a:pPr marL="533400" marR="30480" indent="-306705">
              <a:lnSpc>
                <a:spcPts val="2400"/>
              </a:lnSpc>
              <a:spcBef>
                <a:spcPts val="5"/>
              </a:spcBef>
              <a:buClr>
                <a:srgbClr val="3333CC"/>
              </a:buClr>
              <a:buChar char="-"/>
              <a:tabLst>
                <a:tab pos="532765" algn="l"/>
                <a:tab pos="533400" algn="l"/>
              </a:tabLst>
            </a:pPr>
            <a:r>
              <a:rPr sz="2000" spc="-5" dirty="0">
                <a:latin typeface="Calibri"/>
                <a:cs typeface="Calibri"/>
              </a:rPr>
              <a:t>There will be many choices for model design, each with different tradeoffs 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different compatibility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criteria.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Designing the model and the training procedure go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hand-in-hand.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5604" y="0"/>
            <a:ext cx="4047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Fitting</a:t>
            </a:r>
            <a:r>
              <a:rPr spc="-90" dirty="0"/>
              <a:t> </a:t>
            </a:r>
            <a:r>
              <a:rPr spc="-5" dirty="0"/>
              <a:t>distributions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143" y="954997"/>
            <a:ext cx="7693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2580" algn="l"/>
              </a:tabLst>
            </a:pPr>
            <a:r>
              <a:rPr sz="1400" spc="10" dirty="0">
                <a:solidFill>
                  <a:srgbClr val="3333CC"/>
                </a:solidFill>
                <a:latin typeface="Calibri"/>
                <a:cs typeface="Calibri"/>
              </a:rPr>
              <a:t>-	</a:t>
            </a:r>
            <a:r>
              <a:rPr sz="2400" spc="-5" dirty="0">
                <a:latin typeface="Calibri"/>
                <a:cs typeface="Calibri"/>
              </a:rPr>
              <a:t>Given data 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31250" dirty="0">
                <a:latin typeface="Calibri"/>
                <a:cs typeface="Calibri"/>
              </a:rPr>
              <a:t>(1)</a:t>
            </a:r>
            <a:r>
              <a:rPr sz="2400" b="1" spc="-5" dirty="0">
                <a:latin typeface="Calibri"/>
                <a:cs typeface="Calibri"/>
              </a:rPr>
              <a:t>, </a:t>
            </a:r>
            <a:r>
              <a:rPr sz="2400" b="1" dirty="0">
                <a:latin typeface="Arial"/>
                <a:cs typeface="Arial"/>
              </a:rPr>
              <a:t>…</a:t>
            </a:r>
            <a:r>
              <a:rPr sz="2400" b="1" dirty="0">
                <a:latin typeface="Calibri"/>
                <a:cs typeface="Calibri"/>
              </a:rPr>
              <a:t>, 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b="1" spc="-7" baseline="31250" dirty="0">
                <a:latin typeface="Calibri"/>
                <a:cs typeface="Calibri"/>
              </a:rPr>
              <a:t>(n) </a:t>
            </a:r>
            <a:r>
              <a:rPr sz="2400" spc="-5" dirty="0">
                <a:latin typeface="Calibri"/>
                <a:cs typeface="Calibri"/>
              </a:rPr>
              <a:t>sampled from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“true” distribution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6548" y="1170897"/>
            <a:ext cx="394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743" y="1316947"/>
            <a:ext cx="8108315" cy="316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285115">
              <a:lnSpc>
                <a:spcPts val="2865"/>
              </a:lnSpc>
              <a:spcBef>
                <a:spcPts val="100"/>
              </a:spcBef>
              <a:buClr>
                <a:srgbClr val="3333CC"/>
              </a:buClr>
              <a:buSzPct val="58333"/>
              <a:buChar char="-"/>
              <a:tabLst>
                <a:tab pos="347980" algn="l"/>
                <a:tab pos="348615" algn="l"/>
              </a:tabLst>
            </a:pPr>
            <a:r>
              <a:rPr sz="2400" spc="-5" dirty="0">
                <a:latin typeface="Calibri"/>
                <a:cs typeface="Calibri"/>
              </a:rPr>
              <a:t>Set up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model class: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set of parameterized distributions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p</a:t>
            </a:r>
            <a:r>
              <a:rPr sz="2400" spc="82" baseline="-31250" dirty="0">
                <a:latin typeface="Arial"/>
                <a:cs typeface="Arial"/>
              </a:rPr>
              <a:t>θ</a:t>
            </a:r>
            <a:endParaRPr sz="2400" baseline="-31250">
              <a:latin typeface="Arial"/>
              <a:cs typeface="Arial"/>
            </a:endParaRPr>
          </a:p>
          <a:p>
            <a:pPr marL="347980" indent="-285115">
              <a:lnSpc>
                <a:spcPts val="2865"/>
              </a:lnSpc>
              <a:buClr>
                <a:srgbClr val="3333CC"/>
              </a:buClr>
              <a:buSzPct val="58333"/>
              <a:buChar char="-"/>
              <a:tabLst>
                <a:tab pos="347980" algn="l"/>
                <a:tab pos="348615" algn="l"/>
              </a:tabLst>
            </a:pPr>
            <a:r>
              <a:rPr sz="2400" spc="-5" dirty="0">
                <a:latin typeface="Calibri"/>
                <a:cs typeface="Calibri"/>
              </a:rPr>
              <a:t>Pose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search problem over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Calibri"/>
              <a:buChar char="-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333CC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347980" indent="-285115">
              <a:lnSpc>
                <a:spcPts val="2875"/>
              </a:lnSpc>
              <a:buClr>
                <a:srgbClr val="3333CC"/>
              </a:buClr>
              <a:buSzPct val="58333"/>
              <a:buChar char="-"/>
              <a:tabLst>
                <a:tab pos="347980" algn="l"/>
                <a:tab pos="348615" algn="l"/>
              </a:tabLst>
            </a:pPr>
            <a:r>
              <a:rPr sz="2400" spc="-5" dirty="0">
                <a:latin typeface="Calibri"/>
                <a:cs typeface="Calibri"/>
              </a:rPr>
              <a:t>Want the loss function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5" dirty="0">
                <a:latin typeface="Calibri"/>
                <a:cs typeface="Calibri"/>
              </a:rPr>
              <a:t>search procedure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to:</a:t>
            </a:r>
            <a:endParaRPr sz="2400">
              <a:latin typeface="Calibri"/>
              <a:cs typeface="Calibri"/>
            </a:endParaRPr>
          </a:p>
          <a:p>
            <a:pPr marL="805180" lvl="1" indent="-299720">
              <a:lnSpc>
                <a:spcPts val="2155"/>
              </a:lnSpc>
              <a:buClr>
                <a:srgbClr val="FF0000"/>
              </a:buClr>
              <a:buChar char="-"/>
              <a:tabLst>
                <a:tab pos="805180" algn="l"/>
                <a:tab pos="805815" algn="l"/>
              </a:tabLst>
            </a:pPr>
            <a:r>
              <a:rPr sz="1800" spc="-5" dirty="0">
                <a:latin typeface="Calibri"/>
                <a:cs typeface="Calibri"/>
              </a:rPr>
              <a:t>Work with large datasets (n is large, say millions of training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examples)</a:t>
            </a:r>
            <a:endParaRPr sz="1800">
              <a:latin typeface="Calibri"/>
              <a:cs typeface="Calibri"/>
            </a:endParaRPr>
          </a:p>
          <a:p>
            <a:pPr marL="805180" marR="68580" lvl="1" indent="-299085">
              <a:lnSpc>
                <a:spcPct val="100699"/>
              </a:lnSpc>
              <a:buClr>
                <a:srgbClr val="FF0000"/>
              </a:buClr>
              <a:buChar char="-"/>
              <a:tabLst>
                <a:tab pos="805180" algn="l"/>
                <a:tab pos="805815" algn="l"/>
              </a:tabLst>
            </a:pPr>
            <a:r>
              <a:rPr sz="1800" spc="-5" dirty="0">
                <a:latin typeface="Calibri"/>
                <a:cs typeface="Calibri"/>
              </a:rPr>
              <a:t>Yield </a:t>
            </a:r>
            <a:r>
              <a:rPr sz="1800" dirty="0">
                <a:latin typeface="Arial"/>
                <a:cs typeface="Arial"/>
              </a:rPr>
              <a:t>θ </a:t>
            </a:r>
            <a:r>
              <a:rPr sz="1800" spc="-5" dirty="0">
                <a:latin typeface="Calibri"/>
                <a:cs typeface="Calibri"/>
              </a:rPr>
              <a:t>such that 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7" baseline="-32407" dirty="0">
                <a:latin typeface="Arial"/>
                <a:cs typeface="Arial"/>
              </a:rPr>
              <a:t>θ </a:t>
            </a:r>
            <a:r>
              <a:rPr sz="1800" spc="-5" dirty="0">
                <a:latin typeface="Calibri"/>
                <a:cs typeface="Calibri"/>
              </a:rPr>
              <a:t>matches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baseline="-32407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— </a:t>
            </a:r>
            <a:r>
              <a:rPr sz="1800" spc="-5" dirty="0">
                <a:latin typeface="Calibri"/>
                <a:cs typeface="Calibri"/>
              </a:rPr>
              <a:t>i.e. the training </a:t>
            </a:r>
            <a:r>
              <a:rPr sz="1800" dirty="0">
                <a:latin typeface="Calibri"/>
                <a:cs typeface="Calibri"/>
              </a:rPr>
              <a:t>algorithm </a:t>
            </a:r>
            <a:r>
              <a:rPr sz="1800" i="1" spc="-5" dirty="0">
                <a:latin typeface="Calibri"/>
                <a:cs typeface="Calibri"/>
              </a:rPr>
              <a:t>works. </a:t>
            </a:r>
            <a:r>
              <a:rPr sz="1800" spc="-5" dirty="0">
                <a:latin typeface="Calibri"/>
                <a:cs typeface="Calibri"/>
              </a:rPr>
              <a:t>Think of  the loss </a:t>
            </a:r>
            <a:r>
              <a:rPr sz="1800" dirty="0">
                <a:latin typeface="Calibri"/>
                <a:cs typeface="Calibri"/>
              </a:rPr>
              <a:t>as a </a:t>
            </a:r>
            <a:r>
              <a:rPr sz="1800" spc="-5" dirty="0">
                <a:latin typeface="Calibri"/>
                <a:cs typeface="Calibri"/>
              </a:rPr>
              <a:t>distance between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distributions.</a:t>
            </a:r>
            <a:endParaRPr sz="1800">
              <a:latin typeface="Calibri"/>
              <a:cs typeface="Calibri"/>
            </a:endParaRPr>
          </a:p>
          <a:p>
            <a:pPr marL="805180" marR="146685" lvl="1" indent="-299085">
              <a:lnSpc>
                <a:spcPct val="100699"/>
              </a:lnSpc>
              <a:buClr>
                <a:srgbClr val="FF0000"/>
              </a:buClr>
              <a:buChar char="-"/>
              <a:tabLst>
                <a:tab pos="805180" algn="l"/>
                <a:tab pos="805815" algn="l"/>
              </a:tabLst>
            </a:pPr>
            <a:r>
              <a:rPr sz="1800" spc="-5" dirty="0">
                <a:latin typeface="Calibri"/>
                <a:cs typeface="Calibri"/>
              </a:rPr>
              <a:t>Note that the training procedure can only see the empirical data distribution,  not the true data distribution: we want the model 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generalize.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3737" y="2252483"/>
            <a:ext cx="3016525" cy="387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8</a:t>
            </a:fld>
            <a:endParaRPr sz="1950" baseline="-854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5898" y="0"/>
            <a:ext cx="4243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Maximum</a:t>
            </a:r>
            <a:r>
              <a:rPr spc="-90" dirty="0"/>
              <a:t> </a:t>
            </a:r>
            <a:r>
              <a:rPr spc="-5" dirty="0"/>
              <a:t>likelihood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09" y="958046"/>
            <a:ext cx="8101330" cy="25380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9250" marR="55880" indent="-299085">
              <a:lnSpc>
                <a:spcPct val="100699"/>
              </a:lnSpc>
              <a:spcBef>
                <a:spcPts val="85"/>
              </a:spcBef>
              <a:buClr>
                <a:srgbClr val="3333CC"/>
              </a:buClr>
              <a:buChar char="-"/>
              <a:tabLst>
                <a:tab pos="349250" algn="l"/>
                <a:tab pos="349885" algn="l"/>
              </a:tabLst>
            </a:pPr>
            <a:r>
              <a:rPr sz="1800" spc="-5" dirty="0">
                <a:latin typeface="Calibri"/>
                <a:cs typeface="Calibri"/>
              </a:rPr>
              <a:t>Maximum likelihood: given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dataset </a:t>
            </a:r>
            <a:r>
              <a:rPr sz="1800" b="1" spc="-5" dirty="0">
                <a:latin typeface="Calibri"/>
                <a:cs typeface="Calibri"/>
              </a:rPr>
              <a:t>x</a:t>
            </a:r>
            <a:r>
              <a:rPr sz="1800" b="1" spc="-7" baseline="30092" dirty="0">
                <a:latin typeface="Calibri"/>
                <a:cs typeface="Calibri"/>
              </a:rPr>
              <a:t>(1)</a:t>
            </a:r>
            <a:r>
              <a:rPr sz="1800" b="1" spc="-5" dirty="0">
                <a:latin typeface="Calibri"/>
                <a:cs typeface="Calibri"/>
              </a:rPr>
              <a:t>, </a:t>
            </a:r>
            <a:r>
              <a:rPr sz="1800" b="1" dirty="0">
                <a:latin typeface="Arial"/>
                <a:cs typeface="Arial"/>
              </a:rPr>
              <a:t>…</a:t>
            </a:r>
            <a:r>
              <a:rPr sz="1800" b="1" dirty="0">
                <a:latin typeface="Calibri"/>
                <a:cs typeface="Calibri"/>
              </a:rPr>
              <a:t>, </a:t>
            </a:r>
            <a:r>
              <a:rPr sz="1800" b="1" spc="-5" dirty="0">
                <a:latin typeface="Calibri"/>
                <a:cs typeface="Calibri"/>
              </a:rPr>
              <a:t>x</a:t>
            </a:r>
            <a:r>
              <a:rPr sz="1800" b="1" spc="-7" baseline="30092" dirty="0">
                <a:latin typeface="Calibri"/>
                <a:cs typeface="Calibri"/>
              </a:rPr>
              <a:t>(n)</a:t>
            </a:r>
            <a:r>
              <a:rPr sz="1800" spc="-5" dirty="0">
                <a:latin typeface="Calibri"/>
                <a:cs typeface="Calibri"/>
              </a:rPr>
              <a:t>, find </a:t>
            </a:r>
            <a:r>
              <a:rPr sz="1800" dirty="0">
                <a:latin typeface="Arial"/>
                <a:cs typeface="Arial"/>
              </a:rPr>
              <a:t>θ </a:t>
            </a:r>
            <a:r>
              <a:rPr sz="1800" spc="-5" dirty="0">
                <a:latin typeface="Calibri"/>
                <a:cs typeface="Calibri"/>
              </a:rPr>
              <a:t>by solving the optimization  problem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Calibri"/>
              <a:buChar char="-"/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333CC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349250" marR="235585" indent="-299085" algn="just">
              <a:lnSpc>
                <a:spcPct val="100699"/>
              </a:lnSpc>
              <a:buClr>
                <a:srgbClr val="3333CC"/>
              </a:buClr>
              <a:buChar char="-"/>
              <a:tabLst>
                <a:tab pos="349885" algn="l"/>
              </a:tabLst>
            </a:pPr>
            <a:r>
              <a:rPr sz="1800" spc="-5" dirty="0">
                <a:latin typeface="Calibri"/>
                <a:cs typeface="Calibri"/>
              </a:rPr>
              <a:t>Statistics tells us that if the model family is expressive enough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if enough data  is given, then solving the maximum likelihood problem will yield parameters that  generate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349250" marR="380365" indent="-299085" algn="just">
              <a:lnSpc>
                <a:spcPct val="100699"/>
              </a:lnSpc>
              <a:buClr>
                <a:srgbClr val="3333CC"/>
              </a:buClr>
              <a:buChar char="-"/>
              <a:tabLst>
                <a:tab pos="349885" algn="l"/>
              </a:tabLst>
            </a:pPr>
            <a:r>
              <a:rPr sz="1800" spc="-5" dirty="0">
                <a:latin typeface="Calibri"/>
                <a:cs typeface="Calibri"/>
              </a:rPr>
              <a:t>Equivalent to minimizing KL divergence between the empirical data distribution 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0199" y="1418248"/>
            <a:ext cx="5403600" cy="670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5949" y="3708500"/>
            <a:ext cx="5403602" cy="26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85"/>
              </a:lnSpc>
            </a:pPr>
            <a:r>
              <a:rPr spc="-5" dirty="0"/>
              <a:t>UC Berkeley -- Spring 2019 -- Deep Unsupervised Learning -- Pieter Abbeel, Peter Chen, Jonathan Ho, Aravind Srinivas -- L1c+2a Autoregressive Models</a:t>
            </a:r>
            <a:r>
              <a:rPr spc="15" dirty="0"/>
              <a:t> </a:t>
            </a:r>
            <a:fld id="{81D60167-4931-47E6-BA6A-407CBD079E47}" type="slidenum">
              <a:rPr sz="1950" baseline="-8547" dirty="0"/>
              <a:t>9</a:t>
            </a:fld>
            <a:endParaRPr sz="1950" baseline="-854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3114</Words>
  <Application>Microsoft Office PowerPoint</Application>
  <PresentationFormat>全屏显示(16:9)</PresentationFormat>
  <Paragraphs>307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MS PGothic</vt:lpstr>
      <vt:lpstr>宋体</vt:lpstr>
      <vt:lpstr>Arial</vt:lpstr>
      <vt:lpstr>Calibri</vt:lpstr>
      <vt:lpstr>Courier New</vt:lpstr>
      <vt:lpstr>Office Theme</vt:lpstr>
      <vt:lpstr>CS294-158 Deep Unsupervised Learning</vt:lpstr>
      <vt:lpstr>Likelihood-based models</vt:lpstr>
      <vt:lpstr>Desiderata</vt:lpstr>
      <vt:lpstr>Estimating frequencies by counting</vt:lpstr>
      <vt:lpstr>At runtime</vt:lpstr>
      <vt:lpstr>Failure in high dimensions</vt:lpstr>
      <vt:lpstr>Likelihood-based generative models</vt:lpstr>
      <vt:lpstr>Fitting distributions</vt:lpstr>
      <vt:lpstr>Maximum likelihood</vt:lpstr>
      <vt:lpstr>Stochastic gradient descent</vt:lpstr>
      <vt:lpstr>Homework 1</vt:lpstr>
      <vt:lpstr>Designing the model</vt:lpstr>
      <vt:lpstr>Bayes nets and neural nets</vt:lpstr>
      <vt:lpstr>Autoregressive models</vt:lpstr>
      <vt:lpstr>A toy autoregressive model</vt:lpstr>
      <vt:lpstr>One function approximator per conditional</vt:lpstr>
      <vt:lpstr>Masked Autoencoder for Distribution Estimation (MADE)</vt:lpstr>
      <vt:lpstr>Masked Autoencoder for Distribution Estimation (MADE)</vt:lpstr>
      <vt:lpstr>Homework 2</vt:lpstr>
      <vt:lpstr>MADE results</vt:lpstr>
      <vt:lpstr>MADE results</vt:lpstr>
      <vt:lpstr>Masked Temporal (1D) Convolution</vt:lpstr>
      <vt:lpstr>WaveNet</vt:lpstr>
      <vt:lpstr>Masked Temporal (1D) Convolution</vt:lpstr>
      <vt:lpstr>Masked Spatial (2D) Convolution - PixelCNN</vt:lpstr>
      <vt:lpstr>PixelCNN</vt:lpstr>
      <vt:lpstr>PixelCNN</vt:lpstr>
      <vt:lpstr>Gated PixelCNN</vt:lpstr>
      <vt:lpstr>Gated PixelCNN</vt:lpstr>
      <vt:lpstr>Gated PixelCNN</vt:lpstr>
      <vt:lpstr>Gated PixelCNN</vt:lpstr>
      <vt:lpstr>PixelCNN++</vt:lpstr>
      <vt:lpstr>Recap: Logistic distribution</vt:lpstr>
      <vt:lpstr>PixelCNN++</vt:lpstr>
      <vt:lpstr>PixelCNN++</vt:lpstr>
      <vt:lpstr>Masked Attention</vt:lpstr>
      <vt:lpstr>Attention</vt:lpstr>
      <vt:lpstr>Self-Attention</vt:lpstr>
      <vt:lpstr>Masked Attention</vt:lpstr>
      <vt:lpstr>Masked Attention</vt:lpstr>
      <vt:lpstr>Masked Attention + Convolution</vt:lpstr>
      <vt:lpstr>Masked Attention + Convolution</vt:lpstr>
      <vt:lpstr>Masked Attention + Convolution</vt:lpstr>
      <vt:lpstr>Neural autoregressive models: the good</vt:lpstr>
      <vt:lpstr>Masked autoregressive models: the bad</vt:lpstr>
      <vt:lpstr>Speedup by caching activations</vt:lpstr>
      <vt:lpstr>Speedup by caching activations</vt:lpstr>
      <vt:lpstr>Speedup by breaking autoregressive pattern</vt:lpstr>
      <vt:lpstr>Multiscale PixelCNN</vt:lpstr>
      <vt:lpstr>Sample Quality</vt:lpstr>
      <vt:lpstr>AR models can have good samples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CS294-158 Deep Unsupervised Learning</dc:title>
  <cp:lastModifiedBy>韩 昊辰</cp:lastModifiedBy>
  <cp:revision>6</cp:revision>
  <dcterms:created xsi:type="dcterms:W3CDTF">2020-04-08T03:33:18Z</dcterms:created>
  <dcterms:modified xsi:type="dcterms:W3CDTF">2020-04-09T16:00:20Z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